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9" r:id="rId2"/>
    <p:sldId id="260" r:id="rId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4B90"/>
    <a:srgbClr val="CC00FF"/>
    <a:srgbClr val="008000"/>
    <a:srgbClr val="CC0099"/>
    <a:srgbClr val="E8E2ED"/>
    <a:srgbClr val="E6DFE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9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502DF-6D65-4273-9F4B-9F445FA1A8C3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F4C97-3F30-4EC8-8445-4CBFDE57E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6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266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98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64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63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0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284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11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50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0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1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75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3465A7E-2B20-41A0-9E3B-E79BAF9B114D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82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18" Type="http://schemas.openxmlformats.org/officeDocument/2006/relationships/image" Target="../media/image13.png"/><Relationship Id="rId26" Type="http://schemas.openxmlformats.org/officeDocument/2006/relationships/image" Target="../media/image19.svg"/><Relationship Id="rId3" Type="http://schemas.openxmlformats.org/officeDocument/2006/relationships/image" Target="../media/image3.png"/><Relationship Id="rId21" Type="http://schemas.openxmlformats.org/officeDocument/2006/relationships/image" Target="../media/image15.sv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microsoft.com/office/2007/relationships/hdphoto" Target="../media/hdphoto5.wdp"/><Relationship Id="rId25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microsoft.com/office/2007/relationships/hdphoto" Target="../media/hdphoto7.wdp"/><Relationship Id="rId5" Type="http://schemas.microsoft.com/office/2007/relationships/hdphoto" Target="../media/hdphoto1.wdp"/><Relationship Id="rId15" Type="http://schemas.microsoft.com/office/2007/relationships/hdphoto" Target="../media/hdphoto4.wdp"/><Relationship Id="rId23" Type="http://schemas.openxmlformats.org/officeDocument/2006/relationships/image" Target="../media/image17.png"/><Relationship Id="rId28" Type="http://schemas.microsoft.com/office/2007/relationships/hdphoto" Target="../media/hdphoto8.wdp"/><Relationship Id="rId10" Type="http://schemas.openxmlformats.org/officeDocument/2006/relationships/image" Target="../media/image8.png"/><Relationship Id="rId19" Type="http://schemas.microsoft.com/office/2007/relationships/hdphoto" Target="../media/hdphoto6.wdp"/><Relationship Id="rId4" Type="http://schemas.openxmlformats.org/officeDocument/2006/relationships/image" Target="../media/image4.png"/><Relationship Id="rId9" Type="http://schemas.microsoft.com/office/2007/relationships/hdphoto" Target="../media/hdphoto2.wdp"/><Relationship Id="rId14" Type="http://schemas.openxmlformats.org/officeDocument/2006/relationships/image" Target="../media/image11.png"/><Relationship Id="rId22" Type="http://schemas.openxmlformats.org/officeDocument/2006/relationships/image" Target="../media/image16.png"/><Relationship Id="rId27" Type="http://schemas.openxmlformats.org/officeDocument/2006/relationships/image" Target="../media/image20.png"/><Relationship Id="rId30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eg"/><Relationship Id="rId7" Type="http://schemas.microsoft.com/office/2007/relationships/hdphoto" Target="../media/hdphoto1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.png"/><Relationship Id="rId5" Type="http://schemas.openxmlformats.org/officeDocument/2006/relationships/image" Target="../media/image25.png"/><Relationship Id="rId10" Type="http://schemas.microsoft.com/office/2007/relationships/hdphoto" Target="../media/hdphoto11.wdp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ight Clip Art | Clipart Panda - Free Clipart Images | Camera clip art,  Light clips, Fre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163" y="2437"/>
            <a:ext cx="3831293" cy="217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loud 13"/>
          <p:cNvSpPr/>
          <p:nvPr/>
        </p:nvSpPr>
        <p:spPr>
          <a:xfrm rot="1297624">
            <a:off x="-10381" y="53141"/>
            <a:ext cx="2230337" cy="1611895"/>
          </a:xfrm>
          <a:prstGeom prst="cloud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3010" y="162621"/>
            <a:ext cx="2872446" cy="1031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nvite Engraved SF" pitchFamily="2" charset="0"/>
              </a:rPr>
              <a:t>The next two schemes are:</a:t>
            </a:r>
          </a:p>
          <a:p>
            <a:pPr algn="ctr"/>
            <a:endParaRPr lang="en-GB" sz="1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Invite Engraved SF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GB" sz="1400" dirty="0">
                <a:effectLst>
                  <a:glow rad="228600">
                    <a:srgbClr val="FFC000">
                      <a:alpha val="40000"/>
                    </a:srgbClr>
                  </a:glow>
                </a:effectLst>
                <a:latin typeface="Invite Engraved SF" pitchFamily="2" charset="0"/>
              </a:rPr>
              <a:t>DraGONS / ALIENS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50"/>
          <a:stretch/>
        </p:blipFill>
        <p:spPr bwMode="auto">
          <a:xfrm rot="702040">
            <a:off x="324663" y="-145020"/>
            <a:ext cx="1908940" cy="164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9675" y="369514"/>
            <a:ext cx="1150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ccent SF" pitchFamily="2" charset="0"/>
                <a:ea typeface="+mn-ea"/>
                <a:cs typeface="Arial" panose="020B0604020202020204" pitchFamily="34" charset="0"/>
              </a:rPr>
              <a:t>PACE</a:t>
            </a:r>
          </a:p>
        </p:txBody>
      </p:sp>
      <p:sp>
        <p:nvSpPr>
          <p:cNvPr id="10" name="TextBox 9"/>
          <p:cNvSpPr txBox="1"/>
          <p:nvPr/>
        </p:nvSpPr>
        <p:spPr>
          <a:xfrm rot="1653323">
            <a:off x="977318" y="276201"/>
            <a:ext cx="1338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THE 4 P’S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345" y="696444"/>
            <a:ext cx="1150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ccent SF" pitchFamily="2" charset="0"/>
                <a:ea typeface="+mn-ea"/>
                <a:cs typeface="Arial" panose="020B0604020202020204" pitchFamily="34" charset="0"/>
              </a:rPr>
              <a:t>PITCH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473" y="982623"/>
            <a:ext cx="1150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ccent SF" pitchFamily="2" charset="0"/>
                <a:ea typeface="+mn-ea"/>
                <a:cs typeface="Arial" panose="020B0604020202020204" pitchFamily="34" charset="0"/>
              </a:rPr>
              <a:t>PAUSE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110" y="1227701"/>
            <a:ext cx="190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ccent SF" pitchFamily="2" charset="0"/>
                <a:ea typeface="+mn-ea"/>
                <a:cs typeface="Arial" panose="020B0604020202020204" pitchFamily="34" charset="0"/>
              </a:rPr>
              <a:t>PROJECTION</a:t>
            </a:r>
          </a:p>
        </p:txBody>
      </p:sp>
      <p:pic>
        <p:nvPicPr>
          <p:cNvPr id="47" name="Picture 8" descr="Question Mark Background clipart - Information, Question, Text, transparent clip 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000" r="98556">
                        <a14:foregroundMark x1="32667" y1="37258" x2="32667" y2="37258"/>
                        <a14:foregroundMark x1="11667" y1="48387" x2="11667" y2="48387"/>
                        <a14:foregroundMark x1="9444" y1="64355" x2="9444" y2="64355"/>
                        <a14:foregroundMark x1="26556" y1="64677" x2="26556" y2="64677"/>
                        <a14:foregroundMark x1="46889" y1="70000" x2="46889" y2="70000"/>
                        <a14:foregroundMark x1="69667" y1="67742" x2="69667" y2="67742"/>
                        <a14:foregroundMark x1="71000" y1="51452" x2="71000" y2="51452"/>
                        <a14:foregroundMark x1="90778" y1="49032" x2="90778" y2="49032"/>
                        <a14:foregroundMark x1="87889" y1="65323" x2="87889" y2="65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16" y="4987037"/>
            <a:ext cx="2938554" cy="2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al Callout 36"/>
          <p:cNvSpPr/>
          <p:nvPr/>
        </p:nvSpPr>
        <p:spPr>
          <a:xfrm>
            <a:off x="327440" y="3044985"/>
            <a:ext cx="1407073" cy="668773"/>
          </a:xfrm>
          <a:prstGeom prst="wedgeEllipseCallout">
            <a:avLst>
              <a:gd name="adj1" fmla="val -49051"/>
              <a:gd name="adj2" fmla="val 4630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Berlin Sans FB" panose="020E0602020502020306" pitchFamily="34" charset="0"/>
              </a:rPr>
              <a:t>What is promenade theatre?</a:t>
            </a:r>
          </a:p>
        </p:txBody>
      </p:sp>
      <p:sp>
        <p:nvSpPr>
          <p:cNvPr id="54" name="Oval Callout 53"/>
          <p:cNvSpPr/>
          <p:nvPr/>
        </p:nvSpPr>
        <p:spPr>
          <a:xfrm>
            <a:off x="1021912" y="6021957"/>
            <a:ext cx="1425201" cy="706679"/>
          </a:xfrm>
          <a:prstGeom prst="wedgeEllipseCallout">
            <a:avLst>
              <a:gd name="adj1" fmla="val -41372"/>
              <a:gd name="adj2" fmla="val -7772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45" name="Rectangle 44"/>
          <p:cNvSpPr/>
          <p:nvPr/>
        </p:nvSpPr>
        <p:spPr>
          <a:xfrm>
            <a:off x="414594" y="3920183"/>
            <a:ext cx="129450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  <a:latin typeface="Berlin Sans FB" panose="020E0602020502020306" pitchFamily="34" charset="0"/>
              </a:rPr>
              <a:t>What performance skills can we use to show emotion?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92C47A9-0385-4BB0-8901-120CCE2FC3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1952" y="5454468"/>
            <a:ext cx="1439873" cy="1359880"/>
          </a:xfrm>
          <a:prstGeom prst="rect">
            <a:avLst/>
          </a:prstGeom>
        </p:spPr>
      </p:pic>
      <p:sp>
        <p:nvSpPr>
          <p:cNvPr id="49" name="Cloud Callout 48"/>
          <p:cNvSpPr/>
          <p:nvPr/>
        </p:nvSpPr>
        <p:spPr>
          <a:xfrm>
            <a:off x="1808234" y="4987037"/>
            <a:ext cx="1671975" cy="1058510"/>
          </a:xfrm>
          <a:prstGeom prst="cloudCallout">
            <a:avLst>
              <a:gd name="adj1" fmla="val 38959"/>
              <a:gd name="adj2" fmla="val 7930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F6D6848-7215-4D91-80F8-0741C44AE6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94" y="1827991"/>
            <a:ext cx="4783865" cy="311311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52" name="Rectangle 51"/>
          <p:cNvSpPr/>
          <p:nvPr/>
        </p:nvSpPr>
        <p:spPr>
          <a:xfrm>
            <a:off x="2012653" y="5115593"/>
            <a:ext cx="12185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Berlin Sans FB" panose="020E0602020502020306" pitchFamily="34" charset="0"/>
              </a:rPr>
              <a:t>Scan this to access KS3 BBC </a:t>
            </a:r>
            <a:r>
              <a:rPr lang="en-GB" sz="1100" b="1" dirty="0" err="1">
                <a:solidFill>
                  <a:schemeClr val="bg1"/>
                </a:solidFill>
                <a:latin typeface="Berlin Sans FB" panose="020E0602020502020306" pitchFamily="34" charset="0"/>
              </a:rPr>
              <a:t>Bitsize</a:t>
            </a:r>
            <a:r>
              <a:rPr lang="en-GB" sz="1100" b="1" dirty="0">
                <a:solidFill>
                  <a:schemeClr val="bg1"/>
                </a:solidFill>
                <a:latin typeface="Berlin Sans FB" panose="020E0602020502020306" pitchFamily="34" charset="0"/>
              </a:rPr>
              <a:t> Drama Portal</a:t>
            </a:r>
          </a:p>
        </p:txBody>
      </p:sp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C4B8BC44-5835-49C5-B814-E9CEAA865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41" b="96182" l="10000" r="92667">
                        <a14:foregroundMark x1="27833" y1="22167" x2="27833" y2="22167"/>
                        <a14:foregroundMark x1="23500" y1="23276" x2="23500" y2="23276"/>
                        <a14:foregroundMark x1="92667" y1="38177" x2="92667" y2="38177"/>
                        <a14:foregroundMark x1="60000" y1="7635" x2="60000" y2="7635"/>
                        <a14:foregroundMark x1="62667" y1="4187" x2="62667" y2="4187"/>
                        <a14:foregroundMark x1="33667" y1="92611" x2="33667" y2="92611"/>
                        <a14:foregroundMark x1="59500" y1="92241" x2="59500" y2="92241"/>
                        <a14:foregroundMark x1="63667" y1="93596" x2="63667" y2="93596"/>
                        <a14:foregroundMark x1="32167" y1="94581" x2="32167" y2="94581"/>
                        <a14:foregroundMark x1="37667" y1="95320" x2="37667" y2="95320"/>
                        <a14:foregroundMark x1="34500" y1="96182" x2="34500" y2="96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82" y="1385546"/>
            <a:ext cx="964256" cy="130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30BE164-5EE4-481B-B608-73EB4437B8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2840" y="3607372"/>
            <a:ext cx="4240363" cy="31386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1967930F-BE38-41C7-9A89-F8DE6704E0EF}"/>
              </a:ext>
            </a:extLst>
          </p:cNvPr>
          <p:cNvSpPr txBox="1"/>
          <p:nvPr/>
        </p:nvSpPr>
        <p:spPr>
          <a:xfrm>
            <a:off x="5621825" y="765694"/>
            <a:ext cx="1671767" cy="41549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  <a:latin typeface="Berlin Sans FB" panose="020E0602020502020306" pitchFamily="34" charset="0"/>
              </a:rPr>
              <a:t>How to train your dragon 2010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7027165-3B84-42F8-A308-02EE9D49CD44}"/>
              </a:ext>
            </a:extLst>
          </p:cNvPr>
          <p:cNvSpPr/>
          <p:nvPr/>
        </p:nvSpPr>
        <p:spPr>
          <a:xfrm>
            <a:off x="5726725" y="97861"/>
            <a:ext cx="2442370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WATCH LIST FOR THIS TERM (IF YOU CAN):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0EEE44CA-9578-4563-8873-42CFBFCAF2F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75" t="14202" r="88585" b="53050"/>
          <a:stretch/>
        </p:blipFill>
        <p:spPr>
          <a:xfrm>
            <a:off x="7358271" y="1350337"/>
            <a:ext cx="1186594" cy="1178178"/>
          </a:xfrm>
          <a:prstGeom prst="rect">
            <a:avLst/>
          </a:prstGeom>
        </p:spPr>
      </p:pic>
      <p:pic>
        <p:nvPicPr>
          <p:cNvPr id="66" name="Picture 2" descr="Free Popcorn Cliparts, Download Free Clip Art, Free Clip Art on Clipart  Library">
            <a:extLst>
              <a:ext uri="{FF2B5EF4-FFF2-40B4-BE49-F238E27FC236}">
                <a16:creationId xmlns:a16="http://schemas.microsoft.com/office/drawing/2014/main" id="{8D24A689-4239-4448-BF94-CFFC22BE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4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1203">
            <a:off x="7158876" y="630077"/>
            <a:ext cx="471746" cy="52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E440043B-66C7-42CD-808E-E23CA129D934}"/>
              </a:ext>
            </a:extLst>
          </p:cNvPr>
          <p:cNvSpPr/>
          <p:nvPr/>
        </p:nvSpPr>
        <p:spPr>
          <a:xfrm>
            <a:off x="7319744" y="1084540"/>
            <a:ext cx="14440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  <a:latin typeface="Berlin Sans FB" panose="020E0602020502020306" pitchFamily="34" charset="0"/>
              </a:rPr>
              <a:t>Theatre Etiquette:</a:t>
            </a:r>
          </a:p>
        </p:txBody>
      </p:sp>
      <p:pic>
        <p:nvPicPr>
          <p:cNvPr id="27" name="Picture 4" descr="Brain Clipart Emoji - Brain Talking Cartoon - Png Download (#1210336) -  PinClipar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91" b="94353" l="3523" r="9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4940">
            <a:off x="7438922" y="2305138"/>
            <a:ext cx="737595" cy="60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Web App Video Stream - Vector Old Tv Png , Free Transparent Clipart -  ClipartKey">
            <a:extLst>
              <a:ext uri="{FF2B5EF4-FFF2-40B4-BE49-F238E27FC236}">
                <a16:creationId xmlns:a16="http://schemas.microsoft.com/office/drawing/2014/main" id="{18F834C4-391B-44D9-A885-810739F27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9741" l="3667" r="96444">
                        <a14:foregroundMark x1="33444" y1="6990" x2="33444" y2="6990"/>
                        <a14:foregroundMark x1="40889" y1="12965" x2="40889" y2="12965"/>
                        <a14:foregroundMark x1="42556" y1="14543" x2="42556" y2="14543"/>
                        <a14:foregroundMark x1="38889" y1="11274" x2="38889" y2="11274"/>
                        <a14:foregroundMark x1="38000" y1="10710" x2="38000" y2="10710"/>
                        <a14:foregroundMark x1="37333" y1="10147" x2="37333" y2="10147"/>
                        <a14:foregroundMark x1="36667" y1="9357" x2="36667" y2="9357"/>
                        <a14:foregroundMark x1="35778" y1="8794" x2="35778" y2="8794"/>
                        <a14:foregroundMark x1="53222" y1="15220" x2="53222" y2="15220"/>
                        <a14:foregroundMark x1="57556" y1="11612" x2="57556" y2="11612"/>
                        <a14:foregroundMark x1="58667" y1="10936" x2="58667" y2="10936"/>
                        <a14:foregroundMark x1="59222" y1="9921" x2="59222" y2="9921"/>
                        <a14:foregroundMark x1="62778" y1="7666" x2="62778" y2="7666"/>
                        <a14:foregroundMark x1="60222" y1="8794" x2="60222" y2="8794"/>
                        <a14:foregroundMark x1="60889" y1="8230" x2="60889" y2="8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5355">
            <a:off x="8085877" y="-73112"/>
            <a:ext cx="1038266" cy="102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8" descr="Eyes Clipart Transparent Background and other clipart images on Cliparts  pub™">
            <a:extLst>
              <a:ext uri="{FF2B5EF4-FFF2-40B4-BE49-F238E27FC236}">
                <a16:creationId xmlns:a16="http://schemas.microsoft.com/office/drawing/2014/main" id="{A259C8A7-4489-4252-A395-9DFE974A7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10000" r="90000">
                        <a14:foregroundMark x1="30333" y1="20000" x2="30333" y2="20000"/>
                        <a14:foregroundMark x1="34111" y1="42292" x2="34111" y2="42292"/>
                        <a14:foregroundMark x1="36556" y1="56875" x2="36556" y2="56875"/>
                        <a14:foregroundMark x1="35222" y1="66875" x2="35222" y2="66875"/>
                        <a14:foregroundMark x1="41556" y1="36875" x2="41556" y2="36875"/>
                        <a14:foregroundMark x1="23778" y1="6667" x2="23778" y2="6667"/>
                        <a14:foregroundMark x1="74111" y1="4375" x2="74111" y2="4375"/>
                        <a14:foregroundMark x1="37222" y1="31042" x2="37222" y2="3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538" y="374112"/>
            <a:ext cx="712331" cy="37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Graphic 29" descr="Drama">
            <a:extLst>
              <a:ext uri="{FF2B5EF4-FFF2-40B4-BE49-F238E27FC236}">
                <a16:creationId xmlns:a16="http://schemas.microsoft.com/office/drawing/2014/main" id="{B611EF74-6109-4F1A-BEAD-DE25AA5F707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43307" y="5176682"/>
            <a:ext cx="1311804" cy="131180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1F25B289-C4BB-406E-B2D3-8318D11CC759}"/>
              </a:ext>
            </a:extLst>
          </p:cNvPr>
          <p:cNvSpPr/>
          <p:nvPr/>
        </p:nvSpPr>
        <p:spPr>
          <a:xfrm>
            <a:off x="1105657" y="6065199"/>
            <a:ext cx="125771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  <a:latin typeface="Berlin Sans FB" panose="020E0602020502020306" pitchFamily="34" charset="0"/>
              </a:rPr>
              <a:t>Please sketch a ‘Theatre in the round’ stage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2E8E6FD-9CB7-4485-82CB-A4E0611DBE6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485434" y="1350622"/>
            <a:ext cx="1186594" cy="109090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A9EE9ED-83B8-4615-B671-592A78F596DF}"/>
              </a:ext>
            </a:extLst>
          </p:cNvPr>
          <p:cNvSpPr/>
          <p:nvPr/>
        </p:nvSpPr>
        <p:spPr>
          <a:xfrm>
            <a:off x="6273636" y="2440979"/>
            <a:ext cx="1316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Berlin Sans FB Demi" panose="020E0802020502020306" pitchFamily="34" charset="0"/>
              </a:rPr>
              <a:t>What Is Theatre? Crash Course Theatre #1</a:t>
            </a:r>
            <a:endParaRPr lang="en-US" sz="1200" b="0" i="0" dirty="0">
              <a:solidFill>
                <a:schemeClr val="bg1"/>
              </a:solidFill>
              <a:effectLst/>
              <a:latin typeface="Berlin Sans FB Demi" panose="020E0802020502020306" pitchFamily="34" charset="0"/>
            </a:endParaRPr>
          </a:p>
        </p:txBody>
      </p:sp>
      <p:pic>
        <p:nvPicPr>
          <p:cNvPr id="78" name="Picture 4" descr="Brain Clipart Emoji - Brain Talking Cartoon - Png Download (#1210336) -  PinClipart">
            <a:extLst>
              <a:ext uri="{FF2B5EF4-FFF2-40B4-BE49-F238E27FC236}">
                <a16:creationId xmlns:a16="http://schemas.microsoft.com/office/drawing/2014/main" id="{F4423A4C-A28B-4903-B42B-E7A71E51C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91" b="94353" l="3523" r="9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8363">
            <a:off x="6714292" y="3010917"/>
            <a:ext cx="737595" cy="60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BD3E7AA5-FA3E-40C2-A218-A332EBC2C2A9}"/>
              </a:ext>
            </a:extLst>
          </p:cNvPr>
          <p:cNvSpPr txBox="1"/>
          <p:nvPr/>
        </p:nvSpPr>
        <p:spPr>
          <a:xfrm>
            <a:off x="7688032" y="2934205"/>
            <a:ext cx="1111058" cy="41549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  <a:latin typeface="Berlin Sans FB" panose="020E0602020502020306" pitchFamily="34" charset="0"/>
              </a:rPr>
              <a:t>Home 2015</a:t>
            </a:r>
          </a:p>
          <a:p>
            <a:r>
              <a:rPr lang="en-GB" sz="1050" dirty="0">
                <a:solidFill>
                  <a:schemeClr val="bg1"/>
                </a:solidFill>
                <a:latin typeface="Berlin Sans FB" panose="020E0602020502020306" pitchFamily="34" charset="0"/>
              </a:rPr>
              <a:t>(DreamWorks)</a:t>
            </a:r>
          </a:p>
        </p:txBody>
      </p:sp>
      <p:pic>
        <p:nvPicPr>
          <p:cNvPr id="73" name="Picture 2" descr="Free Popcorn Cliparts, Download Free Clip Art, Free Clip Art on Clipart  Library">
            <a:extLst>
              <a:ext uri="{FF2B5EF4-FFF2-40B4-BE49-F238E27FC236}">
                <a16:creationId xmlns:a16="http://schemas.microsoft.com/office/drawing/2014/main" id="{6721307A-32EC-4642-B8FD-9635475D9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4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5125">
            <a:off x="8641911" y="2553137"/>
            <a:ext cx="462668" cy="54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raphic 79" descr="Line arrow Counter clockwise curve">
            <a:extLst>
              <a:ext uri="{FF2B5EF4-FFF2-40B4-BE49-F238E27FC236}">
                <a16:creationId xmlns:a16="http://schemas.microsoft.com/office/drawing/2014/main" id="{B514391D-DCD9-4096-B05E-3EF9618026C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20012830">
            <a:off x="6522335" y="1979638"/>
            <a:ext cx="575126" cy="57512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1" name="Graphic 80" descr="Line arrow Counter clockwise curve">
            <a:extLst>
              <a:ext uri="{FF2B5EF4-FFF2-40B4-BE49-F238E27FC236}">
                <a16:creationId xmlns:a16="http://schemas.microsoft.com/office/drawing/2014/main" id="{F37AD832-7627-4F6F-8D17-E090E2C0EE2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21321056" flipV="1">
            <a:off x="8498657" y="1349004"/>
            <a:ext cx="311391" cy="31139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6A56867-B556-4BF2-B65D-ABE4AEB45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500" b="97063" l="2774" r="96477">
                        <a14:foregroundMark x1="4648" y1="42188" x2="4648" y2="42188"/>
                        <a14:foregroundMark x1="3523" y1="52688" x2="3523" y2="52688"/>
                        <a14:foregroundMark x1="83808" y1="2500" x2="83808" y2="2500"/>
                        <a14:foregroundMark x1="96477" y1="41563" x2="96477" y2="41563"/>
                        <a14:foregroundMark x1="44978" y1="94125" x2="44978" y2="94125"/>
                        <a14:foregroundMark x1="45877" y1="93500" x2="45877" y2="93500"/>
                        <a14:foregroundMark x1="51499" y1="93625" x2="51499" y2="93625"/>
                        <a14:foregroundMark x1="52024" y1="95813" x2="52024" y2="95813"/>
                        <a14:foregroundMark x1="49250" y1="96875" x2="49250" y2="96875"/>
                        <a14:foregroundMark x1="43103" y1="96875" x2="43103" y2="96875"/>
                        <a14:foregroundMark x1="40330" y1="96750" x2="40330" y2="96750"/>
                        <a14:foregroundMark x1="39955" y1="96438" x2="39955" y2="96438"/>
                        <a14:foregroundMark x1="41079" y1="94125" x2="41079" y2="94125"/>
                        <a14:foregroundMark x1="42954" y1="93813" x2="43703" y2="93625"/>
                        <a14:foregroundMark x1="45727" y1="93188" x2="45727" y2="93188"/>
                        <a14:foregroundMark x1="47751" y1="93938" x2="47751" y2="93938"/>
                        <a14:foregroundMark x1="49625" y1="96438" x2="49625" y2="96438"/>
                        <a14:foregroundMark x1="48351" y1="97063" x2="48351" y2="97063"/>
                        <a14:foregroundMark x1="44228" y1="97063" x2="43703" y2="97063"/>
                        <a14:foregroundMark x1="40855" y1="96750" x2="40855" y2="96750"/>
                        <a14:foregroundMark x1="2924" y1="48500" x2="2924" y2="48500"/>
                        <a14:foregroundMark x1="2774" y1="46375" x2="2774" y2="46375"/>
                        <a14:foregroundMark x1="35307" y1="96125" x2="35307" y2="96125"/>
                        <a14:foregroundMark x1="36207" y1="93625" x2="36207" y2="93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039" y="1036537"/>
            <a:ext cx="687963" cy="82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BED671B6-DD01-460C-96B3-1494DF1D7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3831" b="98992" l="1266" r="96414">
                        <a14:foregroundMark x1="27848" y1="29032" x2="27848" y2="29032"/>
                        <a14:foregroundMark x1="35654" y1="21774" x2="35654" y2="21774"/>
                        <a14:foregroundMark x1="44726" y1="11089" x2="44726" y2="11089"/>
                        <a14:foregroundMark x1="52321" y1="3831" x2="52321" y2="3831"/>
                        <a14:foregroundMark x1="54852" y1="6855" x2="54852" y2="6855"/>
                        <a14:foregroundMark x1="91772" y1="44355" x2="91772" y2="44355"/>
                        <a14:foregroundMark x1="96835" y1="48185" x2="96835" y2="48185"/>
                        <a14:foregroundMark x1="9072" y1="46371" x2="9072" y2="46371"/>
                        <a14:foregroundMark x1="5485" y1="45161" x2="5485" y2="45161"/>
                        <a14:foregroundMark x1="1266" y1="46169" x2="1266" y2="46169"/>
                        <a14:foregroundMark x1="50000" y1="91532" x2="50000" y2="91532"/>
                        <a14:foregroundMark x1="62025" y1="98992" x2="62025" y2="98992"/>
                        <a14:foregroundMark x1="65612" y1="95766" x2="65612" y2="95766"/>
                        <a14:foregroundMark x1="54430" y1="96169" x2="54430" y2="96169"/>
                        <a14:foregroundMark x1="44304" y1="97782" x2="44304" y2="97782"/>
                        <a14:foregroundMark x1="37553" y1="97782" x2="37553" y2="97782"/>
                        <a14:foregroundMark x1="32489" y1="96774" x2="32489" y2="96774"/>
                        <a14:foregroundMark x1="29747" y1="96371" x2="29747" y2="96371"/>
                        <a14:foregroundMark x1="29747" y1="96371" x2="29747" y2="96371"/>
                        <a14:foregroundMark x1="46835" y1="95766" x2="46835" y2="95766"/>
                        <a14:foregroundMark x1="58017" y1="95161" x2="58017" y2="95161"/>
                        <a14:foregroundMark x1="62236" y1="95161" x2="62236" y2="95161"/>
                        <a14:foregroundMark x1="64768" y1="95363" x2="66667" y2="95968"/>
                        <a14:foregroundMark x1="74473" y1="96573" x2="74473" y2="96573"/>
                        <a14:foregroundMark x1="74473" y1="96573" x2="74473" y2="96573"/>
                        <a14:foregroundMark x1="75949" y1="97379" x2="75949" y2="97379"/>
                        <a14:foregroundMark x1="76793" y1="97177" x2="76793" y2="97177"/>
                        <a14:foregroundMark x1="71519" y1="96371" x2="71519" y2="96371"/>
                        <a14:foregroundMark x1="70464" y1="96371" x2="70464" y2="96371"/>
                        <a14:foregroundMark x1="68354" y1="96573" x2="66456" y2="96573"/>
                        <a14:foregroundMark x1="56118" y1="97379" x2="56118" y2="97379"/>
                        <a14:foregroundMark x1="50211" y1="97782" x2="50211" y2="97782"/>
                        <a14:foregroundMark x1="41772" y1="97782" x2="39241" y2="97782"/>
                        <a14:foregroundMark x1="36287" y1="97782" x2="36287" y2="97782"/>
                        <a14:foregroundMark x1="36287" y1="97782" x2="36287" y2="97782"/>
                        <a14:foregroundMark x1="24473" y1="97782" x2="24473" y2="97782"/>
                        <a14:foregroundMark x1="22574" y1="97782" x2="22574" y2="97782"/>
                        <a14:foregroundMark x1="15612" y1="97379" x2="15612" y2="97379"/>
                        <a14:foregroundMark x1="14768" y1="97177" x2="14768" y2="97177"/>
                        <a14:foregroundMark x1="13080" y1="96371" x2="12236" y2="96169"/>
                        <a14:foregroundMark x1="12236" y1="96169" x2="12236" y2="96169"/>
                        <a14:foregroundMark x1="18354" y1="94153" x2="18354" y2="94153"/>
                        <a14:foregroundMark x1="19620" y1="93750" x2="19620" y2="93750"/>
                        <a14:foregroundMark x1="20464" y1="93750" x2="20464" y2="93750"/>
                        <a14:foregroundMark x1="21941" y1="93750" x2="21941" y2="93750"/>
                        <a14:foregroundMark x1="25949" y1="93952" x2="27004" y2="94355"/>
                        <a14:foregroundMark x1="28059" y1="94355" x2="28059" y2="94355"/>
                        <a14:foregroundMark x1="28059" y1="94355" x2="28059" y2="94355"/>
                        <a14:foregroundMark x1="13291" y1="95968" x2="13291" y2="95968"/>
                        <a14:foregroundMark x1="13291" y1="95968" x2="13291" y2="95968"/>
                        <a14:foregroundMark x1="10970" y1="95766" x2="10970" y2="95766"/>
                        <a14:foregroundMark x1="10970" y1="95766" x2="10970" y2="95766"/>
                        <a14:foregroundMark x1="9072" y1="95565" x2="9072" y2="95565"/>
                        <a14:foregroundMark x1="9072" y1="95565" x2="9072" y2="95565"/>
                        <a14:foregroundMark x1="9072" y1="95565" x2="9072" y2="95565"/>
                        <a14:foregroundMark x1="7595" y1="94758" x2="7595" y2="94758"/>
                        <a14:foregroundMark x1="83333" y1="94153" x2="83333" y2="94153"/>
                        <a14:foregroundMark x1="84599" y1="94153" x2="84599" y2="94153"/>
                        <a14:foregroundMark x1="86498" y1="94758" x2="86498" y2="94758"/>
                        <a14:foregroundMark x1="84599" y1="97177" x2="84599" y2="97177"/>
                        <a14:foregroundMark x1="82278" y1="97177" x2="82278" y2="97177"/>
                        <a14:foregroundMark x1="72363" y1="96573" x2="72363" y2="96573"/>
                        <a14:foregroundMark x1="78059" y1="96371" x2="78059" y2="96371"/>
                        <a14:foregroundMark x1="78059" y1="94556" x2="78059" y2="94556"/>
                        <a14:foregroundMark x1="72152" y1="93750" x2="72152" y2="93750"/>
                        <a14:foregroundMark x1="66034" y1="93347" x2="66034" y2="93347"/>
                        <a14:foregroundMark x1="90506" y1="96371" x2="90506" y2="96371"/>
                        <a14:foregroundMark x1="85654" y1="95565" x2="85654" y2="95565"/>
                        <a14:foregroundMark x1="88608" y1="96169" x2="89241" y2="96371"/>
                        <a14:foregroundMark x1="89873" y1="96371" x2="89873" y2="96371"/>
                        <a14:foregroundMark x1="91350" y1="96169" x2="91350" y2="96169"/>
                        <a14:foregroundMark x1="90928" y1="96169" x2="90928" y2="96169"/>
                        <a14:foregroundMark x1="91772" y1="95565" x2="91772" y2="95565"/>
                        <a14:foregroundMark x1="90295" y1="95161" x2="90295" y2="95161"/>
                        <a14:foregroundMark x1="89030" y1="94153" x2="89030" y2="94153"/>
                        <a14:foregroundMark x1="88608" y1="93548" x2="88608" y2="93548"/>
                        <a14:foregroundMark x1="85021" y1="92944" x2="85021" y2="92944"/>
                        <a14:foregroundMark x1="84177" y1="92742" x2="84177" y2="92742"/>
                        <a14:foregroundMark x1="82700" y1="92137" x2="82700" y2="92137"/>
                        <a14:foregroundMark x1="88819" y1="93347" x2="88819" y2="93347"/>
                        <a14:backgroundMark x1="12236" y1="99395" x2="12236" y2="99395"/>
                        <a14:backgroundMark x1="18987" y1="99798" x2="18987" y2="99798"/>
                        <a14:backgroundMark x1="26582" y1="96573" x2="26582" y2="96573"/>
                        <a14:backgroundMark x1="67089" y1="97177" x2="67089" y2="97177"/>
                        <a14:backgroundMark x1="45148" y1="98589" x2="45148" y2="98589"/>
                        <a14:backgroundMark x1="58228" y1="96573" x2="58228" y2="96573"/>
                        <a14:backgroundMark x1="65612" y1="96573" x2="65612" y2="96573"/>
                        <a14:backgroundMark x1="74051" y1="96573" x2="74051" y2="96573"/>
                        <a14:backgroundMark x1="75105" y1="96573" x2="75949" y2="96573"/>
                        <a14:backgroundMark x1="76582" y1="96573" x2="76582" y2="96573"/>
                        <a14:backgroundMark x1="78270" y1="96774" x2="78270" y2="96774"/>
                        <a14:backgroundMark x1="66245" y1="97177" x2="66245" y2="97177"/>
                        <a14:backgroundMark x1="66245" y1="97177" x2="66245" y2="97177"/>
                        <a14:backgroundMark x1="66245" y1="97177" x2="66245" y2="97177"/>
                        <a14:backgroundMark x1="61392" y1="98387" x2="61392" y2="98387"/>
                        <a14:backgroundMark x1="49367" y1="97177" x2="49367" y2="97177"/>
                        <a14:backgroundMark x1="45992" y1="99194" x2="45992" y2="99194"/>
                        <a14:backgroundMark x1="82700" y1="96774" x2="82700" y2="96774"/>
                        <a14:backgroundMark x1="82700" y1="96774" x2="82700" y2="96774"/>
                        <a14:backgroundMark x1="86709" y1="96774" x2="86709" y2="96774"/>
                        <a14:backgroundMark x1="87342" y1="96573" x2="87342" y2="96573"/>
                        <a14:backgroundMark x1="89662" y1="96371" x2="89662" y2="96371"/>
                        <a14:backgroundMark x1="89662" y1="96371" x2="89662" y2="96371"/>
                        <a14:backgroundMark x1="87131" y1="95161" x2="87131" y2="95161"/>
                        <a14:backgroundMark x1="86709" y1="94556" x2="86709" y2="94556"/>
                        <a14:backgroundMark x1="86498" y1="94556" x2="86498" y2="94556"/>
                        <a14:backgroundMark x1="86498" y1="94556" x2="86498" y2="94556"/>
                        <a14:backgroundMark x1="85021" y1="93952" x2="85021" y2="93952"/>
                        <a14:backgroundMark x1="84177" y1="93952" x2="84177" y2="93952"/>
                        <a14:backgroundMark x1="83966" y1="93952" x2="83966" y2="93952"/>
                        <a14:backgroundMark x1="83755" y1="93750" x2="83755" y2="93750"/>
                        <a14:backgroundMark x1="83755" y1="93750" x2="83755" y2="93750"/>
                        <a14:backgroundMark x1="83966" y1="92742" x2="83966" y2="92742"/>
                        <a14:backgroundMark x1="84810" y1="92339" x2="84810" y2="92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37"/>
          <a:stretch/>
        </p:blipFill>
        <p:spPr bwMode="auto">
          <a:xfrm>
            <a:off x="4931592" y="2433900"/>
            <a:ext cx="1229911" cy="122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47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30E21E-78DE-4A7D-8A8E-2C10527CCA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996" r="53738" b="38623"/>
          <a:stretch/>
        </p:blipFill>
        <p:spPr>
          <a:xfrm>
            <a:off x="4950803" y="3455221"/>
            <a:ext cx="1990235" cy="1512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78D4C9-6854-469E-8A48-666D722472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30" r="-600" b="70045"/>
          <a:stretch/>
        </p:blipFill>
        <p:spPr>
          <a:xfrm>
            <a:off x="7095538" y="3445342"/>
            <a:ext cx="1939587" cy="1522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B7DBB3-D121-477E-9F43-B6FD50E516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56" t="29954" b="37665"/>
          <a:stretch/>
        </p:blipFill>
        <p:spPr>
          <a:xfrm>
            <a:off x="4950804" y="5133573"/>
            <a:ext cx="1990235" cy="15121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8D9C31-4C01-4F6D-8122-D28C5CCCB3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77" r="55140"/>
          <a:stretch/>
        </p:blipFill>
        <p:spPr>
          <a:xfrm>
            <a:off x="7061365" y="5133574"/>
            <a:ext cx="1973760" cy="1512167"/>
          </a:xfrm>
          <a:prstGeom prst="rect">
            <a:avLst/>
          </a:prstGeom>
        </p:spPr>
      </p:pic>
      <p:sp>
        <p:nvSpPr>
          <p:cNvPr id="9" name="Rounded Rectangle 26">
            <a:extLst>
              <a:ext uri="{FF2B5EF4-FFF2-40B4-BE49-F238E27FC236}">
                <a16:creationId xmlns:a16="http://schemas.microsoft.com/office/drawing/2014/main" id="{A4BAA1CF-782E-414A-9F55-9B644E1912C6}"/>
              </a:ext>
            </a:extLst>
          </p:cNvPr>
          <p:cNvSpPr/>
          <p:nvPr/>
        </p:nvSpPr>
        <p:spPr>
          <a:xfrm>
            <a:off x="5773469" y="4876161"/>
            <a:ext cx="2073300" cy="259210"/>
          </a:xfrm>
          <a:prstGeom prst="roundRect">
            <a:avLst/>
          </a:prstGeom>
          <a:solidFill>
            <a:srgbClr val="C38E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Stage Types</a:t>
            </a:r>
          </a:p>
        </p:txBody>
      </p:sp>
      <p:pic>
        <p:nvPicPr>
          <p:cNvPr id="18" name="Picture 17" descr="Alexander Central Auditorium / Theatre Etiquette">
            <a:extLst>
              <a:ext uri="{FF2B5EF4-FFF2-40B4-BE49-F238E27FC236}">
                <a16:creationId xmlns:a16="http://schemas.microsoft.com/office/drawing/2014/main" id="{F62A4522-3E03-45DE-AFEB-F5344123A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34" y="-90864"/>
            <a:ext cx="4657143" cy="3242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Free Person Talking Clipart, Download Free Clip Art, Free Clip Art on  Clipart Library">
            <a:extLst>
              <a:ext uri="{FF2B5EF4-FFF2-40B4-BE49-F238E27FC236}">
                <a16:creationId xmlns:a16="http://schemas.microsoft.com/office/drawing/2014/main" id="{95B10F89-C605-4AFD-84AC-1A1DFD332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518" y="34584"/>
            <a:ext cx="1244607" cy="107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Free Free Cell Phone Clipart, Download Free Clip Art, Free Clip Art on  Clipart Library">
            <a:extLst>
              <a:ext uri="{FF2B5EF4-FFF2-40B4-BE49-F238E27FC236}">
                <a16:creationId xmlns:a16="http://schemas.microsoft.com/office/drawing/2014/main" id="{F691293C-A83F-4A24-A813-6B678BB81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95" y="57870"/>
            <a:ext cx="924356" cy="944651"/>
          </a:xfrm>
          <a:prstGeom prst="rect">
            <a:avLst/>
          </a:prstGeom>
          <a:noFill/>
          <a:extLst/>
        </p:spPr>
      </p:pic>
      <p:pic>
        <p:nvPicPr>
          <p:cNvPr id="21" name="Picture 12" descr="Free Garbage Cliparts, Download Free Clip Art, Free Clip Art on Clipart  Library">
            <a:extLst>
              <a:ext uri="{FF2B5EF4-FFF2-40B4-BE49-F238E27FC236}">
                <a16:creationId xmlns:a16="http://schemas.microsoft.com/office/drawing/2014/main" id="{A2C95FED-BE00-48B8-9706-AF837B428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0000" l="500" r="100000">
                        <a14:foregroundMark x1="63500" y1="32000" x2="63500" y2="32000"/>
                        <a14:foregroundMark x1="70500" y1="33667" x2="70500" y2="33667"/>
                        <a14:foregroundMark x1="72000" y1="32000" x2="72000" y2="32000"/>
                        <a14:foregroundMark x1="67500" y1="31667" x2="67500" y2="31667"/>
                        <a14:foregroundMark x1="60500" y1="37000" x2="60500" y2="37000"/>
                        <a14:foregroundMark x1="58500" y1="37667" x2="58500" y2="37667"/>
                        <a14:foregroundMark x1="63500" y1="40333" x2="63500" y2="40333"/>
                        <a14:foregroundMark x1="68500" y1="41000" x2="68500" y2="41000"/>
                        <a14:foregroundMark x1="70500" y1="39000" x2="70500" y2="3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40681">
            <a:off x="8475391" y="1546178"/>
            <a:ext cx="1209363" cy="18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BEC8133-ACBC-4A77-9842-5A5C14D56DE0}"/>
              </a:ext>
            </a:extLst>
          </p:cNvPr>
          <p:cNvSpPr/>
          <p:nvPr/>
        </p:nvSpPr>
        <p:spPr>
          <a:xfrm>
            <a:off x="6282325" y="117137"/>
            <a:ext cx="1153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Turn OFF your phone</a:t>
            </a:r>
          </a:p>
        </p:txBody>
      </p:sp>
      <p:pic>
        <p:nvPicPr>
          <p:cNvPr id="23" name="Picture 6" descr="Feetsies | Free Images at Clker.com - vector clip art online, royalty free  &amp; public domain | Clip art, Feet, Free clip art">
            <a:extLst>
              <a:ext uri="{FF2B5EF4-FFF2-40B4-BE49-F238E27FC236}">
                <a16:creationId xmlns:a16="http://schemas.microsoft.com/office/drawing/2014/main" id="{D1BCEB77-28B2-435D-B08A-1CCCB368C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77" y="-128628"/>
            <a:ext cx="1209241" cy="159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7E2CE9E-9B5C-428E-8605-1779966A8E40}"/>
              </a:ext>
            </a:extLst>
          </p:cNvPr>
          <p:cNvSpPr/>
          <p:nvPr/>
        </p:nvSpPr>
        <p:spPr>
          <a:xfrm>
            <a:off x="8149852" y="2009764"/>
            <a:ext cx="1034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DO NOT leave any rubbish behind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D7ADBF-EF8B-4105-BDB7-532259328799}"/>
              </a:ext>
            </a:extLst>
          </p:cNvPr>
          <p:cNvSpPr/>
          <p:nvPr/>
        </p:nvSpPr>
        <p:spPr>
          <a:xfrm>
            <a:off x="4652665" y="159241"/>
            <a:ext cx="13693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DO NOT put your feet up on the chair in front of you</a:t>
            </a:r>
          </a:p>
        </p:txBody>
      </p:sp>
      <p:pic>
        <p:nvPicPr>
          <p:cNvPr id="27" name="Picture 10" descr="Free Person Walking Clipart, Download Free Clip Art, Free Clip Art on  Clipart Library">
            <a:extLst>
              <a:ext uri="{FF2B5EF4-FFF2-40B4-BE49-F238E27FC236}">
                <a16:creationId xmlns:a16="http://schemas.microsoft.com/office/drawing/2014/main" id="{8EA4CFB0-79A7-48EE-AC6D-0AEAA340A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595" r="100000">
                        <a14:foregroundMark x1="84524" y1="18640" x2="84524" y2="18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277" y="2000856"/>
            <a:ext cx="631745" cy="85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8C382DA-1A9E-4C3F-9B3A-49894619A001}"/>
              </a:ext>
            </a:extLst>
          </p:cNvPr>
          <p:cNvSpPr/>
          <p:nvPr/>
        </p:nvSpPr>
        <p:spPr>
          <a:xfrm>
            <a:off x="5157429" y="2923853"/>
            <a:ext cx="3569791" cy="4001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BUT DO ENJOY YOURSELVES</a:t>
            </a:r>
            <a:r>
              <a:rPr lang="en-GB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!</a:t>
            </a:r>
            <a:endParaRPr lang="en-GB" sz="1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231823-5B53-4C66-AF65-BEDF8BFBC5E0}"/>
              </a:ext>
            </a:extLst>
          </p:cNvPr>
          <p:cNvSpPr/>
          <p:nvPr/>
        </p:nvSpPr>
        <p:spPr>
          <a:xfrm>
            <a:off x="5096642" y="2387874"/>
            <a:ext cx="3042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DO NOT get out of your seat unless you have asked a member of staff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50202C2-36DC-4EEE-9860-B020F8141A70}"/>
              </a:ext>
            </a:extLst>
          </p:cNvPr>
          <p:cNvSpPr/>
          <p:nvPr/>
        </p:nvSpPr>
        <p:spPr>
          <a:xfrm>
            <a:off x="7610929" y="274286"/>
            <a:ext cx="1504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DO NOT talk/shout whilst watching a performance/show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91339F5E-DE75-48D6-9C95-226D2D259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37294"/>
              </p:ext>
            </p:extLst>
          </p:nvPr>
        </p:nvGraphicFramePr>
        <p:xfrm>
          <a:off x="0" y="1182052"/>
          <a:ext cx="4841557" cy="57223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97620">
                  <a:extLst>
                    <a:ext uri="{9D8B030D-6E8A-4147-A177-3AD203B41FA5}">
                      <a16:colId xmlns:a16="http://schemas.microsoft.com/office/drawing/2014/main" val="46091342"/>
                    </a:ext>
                  </a:extLst>
                </a:gridCol>
                <a:gridCol w="3543937">
                  <a:extLst>
                    <a:ext uri="{9D8B030D-6E8A-4147-A177-3AD203B41FA5}">
                      <a16:colId xmlns:a16="http://schemas.microsoft.com/office/drawing/2014/main" val="3326401382"/>
                    </a:ext>
                  </a:extLst>
                </a:gridCol>
              </a:tblGrid>
              <a:tr h="167060">
                <a:tc>
                  <a:txBody>
                    <a:bodyPr/>
                    <a:lstStyle/>
                    <a:p>
                      <a:pPr lvl="0" algn="l"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Knowledge/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958966"/>
                  </a:ext>
                </a:extLst>
              </a:tr>
              <a:tr h="3441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Stimuli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starting point, idea or inspiration for your devised </a:t>
                      </a:r>
                      <a:r>
                        <a:rPr lang="en-US" sz="800" b="1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drama</a:t>
                      </a:r>
                      <a:r>
                        <a:rPr lang="en-US" sz="800" b="0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It is what you base your</a:t>
                      </a:r>
                      <a:r>
                        <a:rPr lang="en-US" sz="800" b="0" i="0" kern="1200" baseline="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1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drama</a:t>
                      </a:r>
                      <a:r>
                        <a:rPr lang="en-US" sz="800" b="0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around.</a:t>
                      </a:r>
                      <a:endParaRPr lang="en-GB" sz="800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623869"/>
                  </a:ext>
                </a:extLst>
              </a:tr>
              <a:tr h="4689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Gesture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 </a:t>
                      </a:r>
                      <a:r>
                        <a:rPr lang="en-US" sz="800" b="1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acting gesture</a:t>
                      </a:r>
                      <a:r>
                        <a:rPr lang="en-US" sz="800" b="0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is </a:t>
                      </a:r>
                      <a:r>
                        <a:rPr lang="en-US" sz="800" b="1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defined</a:t>
                      </a:r>
                      <a:r>
                        <a:rPr lang="en-US" sz="800" b="0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as a sign that communicates a character's action, state of mind and relationship with other characters to an audience.</a:t>
                      </a:r>
                      <a:endParaRPr lang="en-GB" sz="100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630776"/>
                  </a:ext>
                </a:extLst>
              </a:tr>
              <a:tr h="4689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Still Image or Freeze frame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n-GB" sz="800" b="0" kern="1200" baseline="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is where the action freezes as if someone has taken a picture midway through a performance. Conveys meaning and highlights the current scene.</a:t>
                      </a:r>
                      <a:endParaRPr lang="en-GB" sz="800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049860"/>
                  </a:ext>
                </a:extLst>
              </a:tr>
              <a:tr h="4692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</a:t>
                      </a:r>
                      <a:r>
                        <a:rPr lang="en-GB" sz="800" b="1" baseline="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 Prop</a:t>
                      </a:r>
                      <a:endParaRPr lang="en-GB" sz="800" b="1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genre (type) of drama that tells a story using over exaggerated movement. and physicality. Body as Prop Using your body to create props and objects on stage.</a:t>
                      </a:r>
                      <a:endParaRPr lang="en-GB" sz="800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884855"/>
                  </a:ext>
                </a:extLst>
              </a:tr>
              <a:tr h="341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Improvisation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very spontaneous performance without specific or scripted preparation.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003549"/>
                  </a:ext>
                </a:extLst>
              </a:tr>
              <a:tr h="3441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 seating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character is questioned by the group about his or her background, </a:t>
                      </a:r>
                      <a:r>
                        <a:rPr lang="en-US" sz="800" b="0" kern="1200" dirty="0" err="1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behaviour</a:t>
                      </a:r>
                      <a:r>
                        <a:rPr lang="en-US" sz="8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motivation.</a:t>
                      </a:r>
                      <a:endParaRPr lang="en-GB" sz="800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518480"/>
                  </a:ext>
                </a:extLst>
              </a:tr>
              <a:tr h="3441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Movement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Where we move to on and around the stage avoiding the blocking  another actor.</a:t>
                      </a:r>
                      <a:endParaRPr lang="en-GB" sz="800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323268"/>
                  </a:ext>
                </a:extLst>
              </a:tr>
              <a:tr h="3753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Theatre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Physical theatre</a:t>
                      </a:r>
                      <a:r>
                        <a:rPr lang="en-GB" sz="8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is a well-known genre of theatrical performance that encompasses storytelling primarily through </a:t>
                      </a:r>
                      <a:r>
                        <a:rPr lang="en-GB" sz="800" b="1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physical</a:t>
                      </a:r>
                      <a:r>
                        <a:rPr lang="en-GB" sz="8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movement.</a:t>
                      </a:r>
                      <a:endParaRPr lang="en-GB" sz="200" b="0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803396"/>
                  </a:ext>
                </a:extLst>
              </a:tr>
              <a:tr h="3441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Role Play</a:t>
                      </a:r>
                      <a:endParaRPr lang="en-US" sz="800" b="1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Role play is the act of imitating the character and behaviour of someone who is different from yourself.</a:t>
                      </a:r>
                      <a:endParaRPr lang="en-GB" sz="800" b="0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08421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Monologue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long speech by one actor in a play </a:t>
                      </a:r>
                      <a:endParaRPr lang="en-GB" sz="800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843470"/>
                  </a:ext>
                </a:extLst>
              </a:tr>
              <a:tr h="2189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Narration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commentary delivered to accompany a performance.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385292"/>
                  </a:ext>
                </a:extLst>
              </a:tr>
              <a:tr h="341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Slow Motion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Performing in manner</a:t>
                      </a:r>
                      <a:r>
                        <a:rPr lang="en-GB" sz="800" baseline="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whereby</a:t>
                      </a:r>
                      <a:r>
                        <a:rPr lang="en-US" sz="800" baseline="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action appears much slower than in real life.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184800"/>
                  </a:ext>
                </a:extLst>
              </a:tr>
              <a:tr h="3441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 in role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teacher plays a role. </a:t>
                      </a:r>
                      <a:r>
                        <a:rPr lang="en-US" sz="8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 may ask questions of the students, perhaps putting them into</a:t>
                      </a:r>
                      <a:r>
                        <a:rPr lang="en-US" sz="800" baseline="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role as well.</a:t>
                      </a:r>
                      <a:endParaRPr lang="en-GB" sz="800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670270"/>
                  </a:ext>
                </a:extLst>
              </a:tr>
              <a:tr h="3441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Role on the wall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role on the wall diagram is an outline of a person with emotions/context</a:t>
                      </a:r>
                      <a:r>
                        <a:rPr lang="en-GB" sz="800" b="0" kern="1200" baseline="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of the character you are exploring</a:t>
                      </a:r>
                      <a:r>
                        <a:rPr lang="en-GB" sz="8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written on it.</a:t>
                      </a:r>
                      <a:endParaRPr lang="en-GB" sz="800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388938"/>
                  </a:ext>
                </a:extLst>
              </a:tr>
              <a:tr h="456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Refers to the power difference in the relationship between two characters. A character in a high status behaves dominantly towards a character in a lower status.</a:t>
                      </a:r>
                      <a:endParaRPr lang="en-GB" sz="800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753112"/>
                  </a:ext>
                </a:extLst>
              </a:tr>
            </a:tbl>
          </a:graphicData>
        </a:graphic>
      </p:graphicFrame>
      <p:pic>
        <p:nvPicPr>
          <p:cNvPr id="37" name="Picture 4" descr="Light Clip Art | Clipart Panda - Free Clipart Images | Camera clip art,  Light clips, Free clip art">
            <a:extLst>
              <a:ext uri="{FF2B5EF4-FFF2-40B4-BE49-F238E27FC236}">
                <a16:creationId xmlns:a16="http://schemas.microsoft.com/office/drawing/2014/main" id="{25AAA01C-B3F7-4B27-93CD-73C5D7BAA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39" y="0"/>
            <a:ext cx="4699358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3791479-6F2C-421A-92C7-D8C0BFCCC2F1}"/>
              </a:ext>
            </a:extLst>
          </p:cNvPr>
          <p:cNvSpPr/>
          <p:nvPr/>
        </p:nvSpPr>
        <p:spPr>
          <a:xfrm>
            <a:off x="1115303" y="824099"/>
            <a:ext cx="28183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  <a:latin typeface="Berlin Sans FB" panose="020E0602020502020306" pitchFamily="34" charset="0"/>
              </a:rPr>
              <a:t>New Skill/Technique         Retrieval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25F441-DE8B-4CF0-A47A-B5C46B650184}"/>
              </a:ext>
            </a:extLst>
          </p:cNvPr>
          <p:cNvSpPr/>
          <p:nvPr/>
        </p:nvSpPr>
        <p:spPr>
          <a:xfrm>
            <a:off x="977910" y="826315"/>
            <a:ext cx="179982" cy="259393"/>
          </a:xfrm>
          <a:prstGeom prst="rect">
            <a:avLst/>
          </a:prstGeom>
          <a:solidFill>
            <a:srgbClr val="008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4771350-DD0E-45D4-8C4D-D04A3C1FFD87}"/>
              </a:ext>
            </a:extLst>
          </p:cNvPr>
          <p:cNvSpPr/>
          <p:nvPr/>
        </p:nvSpPr>
        <p:spPr>
          <a:xfrm>
            <a:off x="2650892" y="823386"/>
            <a:ext cx="179982" cy="25187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68302B-8B87-43FA-9BBE-1B2DBF03AAC7}"/>
              </a:ext>
            </a:extLst>
          </p:cNvPr>
          <p:cNvSpPr txBox="1"/>
          <p:nvPr/>
        </p:nvSpPr>
        <p:spPr>
          <a:xfrm>
            <a:off x="922447" y="101722"/>
            <a:ext cx="27754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nvite Engraved SF" pitchFamily="2" charset="0"/>
              </a:rPr>
              <a:t>Just some of the skills you will learn this term!</a:t>
            </a:r>
            <a:endParaRPr lang="en-GB" sz="1400" dirty="0">
              <a:effectLst>
                <a:glow rad="228600">
                  <a:srgbClr val="FFC000">
                    <a:alpha val="40000"/>
                  </a:srgbClr>
                </a:glow>
              </a:effectLst>
              <a:latin typeface="Invite Engraved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564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Elemental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486</Words>
  <Application>Microsoft Office PowerPoint</Application>
  <PresentationFormat>On-screen Show (4:3)</PresentationFormat>
  <Paragraphs>59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Accent SF</vt:lpstr>
      <vt:lpstr>Arial</vt:lpstr>
      <vt:lpstr>Berlin Sans FB</vt:lpstr>
      <vt:lpstr>Berlin Sans FB Demi</vt:lpstr>
      <vt:lpstr>Calibri</vt:lpstr>
      <vt:lpstr>Century Gothic</vt:lpstr>
      <vt:lpstr>Invite Engraved SF</vt:lpstr>
      <vt:lpstr>Palatino Linotype</vt:lpstr>
      <vt:lpstr>Wingdings</vt:lpstr>
      <vt:lpstr>1_Elemental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Gash,Eleanor</dc:creator>
  <cp:lastModifiedBy>Sarah Walker</cp:lastModifiedBy>
  <cp:revision>30</cp:revision>
  <cp:lastPrinted>2020-12-11T11:32:25Z</cp:lastPrinted>
  <dcterms:created xsi:type="dcterms:W3CDTF">2020-09-03T11:41:40Z</dcterms:created>
  <dcterms:modified xsi:type="dcterms:W3CDTF">2021-09-02T14:39:42Z</dcterms:modified>
</cp:coreProperties>
</file>