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sldIdLst>
    <p:sldId id="259" r:id="rId2"/>
    <p:sldId id="260" r:id="rId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8" d="100"/>
          <a:sy n="88" d="100"/>
        </p:scale>
        <p:origin x="28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502DF-6D65-4273-9F4B-9F445FA1A8C3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F4C97-3F30-4EC8-8445-4CBFDE57E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761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266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981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641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632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209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2849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117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505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01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416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754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3465A7E-2B20-41A0-9E3B-E79BAF9B114D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8270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3.wdp"/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" Type="http://schemas.openxmlformats.org/officeDocument/2006/relationships/image" Target="../media/image8.png"/><Relationship Id="rId16" Type="http://schemas.microsoft.com/office/2007/relationships/hdphoto" Target="../media/hdphoto4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2.png"/><Relationship Id="rId15" Type="http://schemas.openxmlformats.org/officeDocument/2006/relationships/image" Target="../media/image18.png"/><Relationship Id="rId10" Type="http://schemas.microsoft.com/office/2007/relationships/hdphoto" Target="../media/hdphoto2.wdp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loud 13"/>
          <p:cNvSpPr/>
          <p:nvPr/>
        </p:nvSpPr>
        <p:spPr>
          <a:xfrm rot="1297624">
            <a:off x="-10381" y="53141"/>
            <a:ext cx="2230337" cy="1611895"/>
          </a:xfrm>
          <a:prstGeom prst="cloud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pic>
        <p:nvPicPr>
          <p:cNvPr id="1028" name="Picture 4" descr="Light Clip Art | Clipart Panda - Free Clipart Images | Camera clip art,  Light clips, Fre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252" y="13725"/>
            <a:ext cx="3831293" cy="217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2613" y="157787"/>
            <a:ext cx="2872446" cy="1618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Invite Engraved SF" pitchFamily="2" charset="0"/>
              </a:rPr>
              <a:t>The next scheme of learning is:</a:t>
            </a:r>
          </a:p>
          <a:p>
            <a:pPr algn="ctr"/>
            <a:endParaRPr lang="en-GB" sz="14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Invite Engraved SF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GB" sz="2000" dirty="0">
                <a:effectLst>
                  <a:glow rad="228600">
                    <a:srgbClr val="FFC000">
                      <a:alpha val="40000"/>
                    </a:srgbClr>
                  </a:glow>
                </a:effectLst>
                <a:latin typeface="Invite Engraved SF" pitchFamily="2" charset="0"/>
              </a:rPr>
              <a:t>Overcoming obstacles</a:t>
            </a: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50"/>
          <a:stretch/>
        </p:blipFill>
        <p:spPr bwMode="auto">
          <a:xfrm rot="702040">
            <a:off x="324663" y="-145020"/>
            <a:ext cx="1908940" cy="164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9675" y="369514"/>
            <a:ext cx="1150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ccent SF" pitchFamily="2" charset="0"/>
                <a:ea typeface="+mn-ea"/>
                <a:cs typeface="Arial" panose="020B0604020202020204" pitchFamily="34" charset="0"/>
              </a:rPr>
              <a:t>PACE</a:t>
            </a:r>
          </a:p>
        </p:txBody>
      </p:sp>
      <p:sp>
        <p:nvSpPr>
          <p:cNvPr id="10" name="TextBox 9"/>
          <p:cNvSpPr txBox="1"/>
          <p:nvPr/>
        </p:nvSpPr>
        <p:spPr>
          <a:xfrm rot="1653323">
            <a:off x="977318" y="276201"/>
            <a:ext cx="1338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THE 4 P’S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345" y="696444"/>
            <a:ext cx="1150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ccent SF" pitchFamily="2" charset="0"/>
                <a:ea typeface="+mn-ea"/>
                <a:cs typeface="Arial" panose="020B0604020202020204" pitchFamily="34" charset="0"/>
              </a:rPr>
              <a:t>PITCH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3473" y="982623"/>
            <a:ext cx="1150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ccent SF" pitchFamily="2" charset="0"/>
                <a:ea typeface="+mn-ea"/>
                <a:cs typeface="Arial" panose="020B0604020202020204" pitchFamily="34" charset="0"/>
              </a:rPr>
              <a:t>PAUSE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7110" y="1227701"/>
            <a:ext cx="1908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ccent SF" pitchFamily="2" charset="0"/>
                <a:ea typeface="+mn-ea"/>
                <a:cs typeface="Arial" panose="020B0604020202020204" pitchFamily="34" charset="0"/>
              </a:rPr>
              <a:t>PROJECTION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57327" y="1612989"/>
            <a:ext cx="281838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dirty="0">
                <a:solidFill>
                  <a:schemeClr val="bg1"/>
                </a:solidFill>
                <a:latin typeface="Berlin Sans FB" panose="020E0602020502020306" pitchFamily="34" charset="0"/>
              </a:rPr>
              <a:t>New Skill/Technique         Retrieval</a:t>
            </a:r>
          </a:p>
        </p:txBody>
      </p:sp>
      <p:sp>
        <p:nvSpPr>
          <p:cNvPr id="7" name="Rectangle 6"/>
          <p:cNvSpPr/>
          <p:nvPr/>
        </p:nvSpPr>
        <p:spPr>
          <a:xfrm>
            <a:off x="77345" y="1585424"/>
            <a:ext cx="179982" cy="251870"/>
          </a:xfrm>
          <a:prstGeom prst="rect">
            <a:avLst/>
          </a:prstGeom>
          <a:solidFill>
            <a:srgbClr val="008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771606" y="1593257"/>
            <a:ext cx="179982" cy="25187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B3580AA-D882-4C3E-9870-4ECCC286FB93}"/>
              </a:ext>
            </a:extLst>
          </p:cNvPr>
          <p:cNvSpPr/>
          <p:nvPr/>
        </p:nvSpPr>
        <p:spPr>
          <a:xfrm>
            <a:off x="5923978" y="1470515"/>
            <a:ext cx="2442370" cy="33855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Stage Positioning</a:t>
            </a:r>
          </a:p>
        </p:txBody>
      </p:sp>
      <p:pic>
        <p:nvPicPr>
          <p:cNvPr id="4" name="Picture 2" descr="Love Not Hate Images, Stock Photos &amp;amp; Vectors | Shutterstock">
            <a:extLst>
              <a:ext uri="{FF2B5EF4-FFF2-40B4-BE49-F238E27FC236}">
                <a16:creationId xmlns:a16="http://schemas.microsoft.com/office/drawing/2014/main" id="{52315725-1DF3-4BDC-B28E-BA5C1B3C7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86" b="90000" l="3908" r="94943">
                        <a14:foregroundMark x1="21609" y1="17857" x2="21609" y2="17857"/>
                        <a14:foregroundMark x1="60920" y1="4286" x2="60920" y2="4286"/>
                        <a14:foregroundMark x1="54713" y1="6071" x2="54713" y2="6071"/>
                        <a14:foregroundMark x1="95172" y1="25357" x2="95172" y2="25357"/>
                        <a14:foregroundMark x1="32184" y1="48929" x2="32184" y2="48929"/>
                        <a14:foregroundMark x1="21609" y1="52857" x2="21609" y2="52857"/>
                        <a14:foregroundMark x1="9655" y1="60714" x2="9655" y2="60714"/>
                        <a14:foregroundMark x1="3908" y1="60714" x2="3908" y2="60714"/>
                        <a14:foregroundMark x1="15172" y1="63929" x2="15172" y2="63929"/>
                        <a14:foregroundMark x1="26437" y1="79643" x2="26437" y2="79643"/>
                        <a14:foregroundMark x1="26897" y1="73571" x2="26897" y2="73571"/>
                        <a14:foregroundMark x1="33793" y1="83214" x2="33793" y2="83214"/>
                        <a14:foregroundMark x1="43908" y1="79643" x2="43908" y2="79643"/>
                        <a14:foregroundMark x1="49425" y1="72500" x2="49425" y2="72500"/>
                        <a14:foregroundMark x1="54713" y1="82857" x2="54713" y2="82857"/>
                        <a14:foregroundMark x1="38621" y1="80357" x2="38621" y2="80357"/>
                        <a14:foregroundMark x1="49885" y1="88571" x2="49885" y2="88571"/>
                        <a14:foregroundMark x1="51494" y1="86071" x2="51494" y2="86071"/>
                        <a14:foregroundMark x1="51954" y1="83571" x2="51954" y2="83571"/>
                        <a14:foregroundMark x1="52644" y1="82500" x2="52644" y2="82500"/>
                        <a14:foregroundMark x1="31264" y1="22143" x2="31264" y2="22143"/>
                        <a14:foregroundMark x1="26437" y1="20714" x2="26437" y2="20714"/>
                        <a14:foregroundMark x1="31494" y1="18571" x2="31494" y2="18571"/>
                        <a14:foregroundMark x1="31494" y1="18571" x2="31494" y2="18571"/>
                        <a14:foregroundMark x1="32184" y1="21071" x2="32184" y2="21071"/>
                        <a14:foregroundMark x1="32184" y1="21071" x2="32184" y2="21071"/>
                        <a14:foregroundMark x1="27126" y1="30000" x2="27126" y2="30000"/>
                        <a14:foregroundMark x1="27126" y1="30000" x2="27126" y2="30000"/>
                        <a14:foregroundMark x1="37241" y1="21071" x2="37241" y2="21071"/>
                        <a14:foregroundMark x1="37241" y1="21071" x2="37241" y2="21071"/>
                        <a14:foregroundMark x1="37011" y1="21786" x2="37011" y2="21786"/>
                        <a14:foregroundMark x1="33333" y1="13929" x2="33333" y2="13929"/>
                        <a14:foregroundMark x1="34943" y1="13571" x2="34943" y2="13571"/>
                        <a14:foregroundMark x1="34102" y1="39827" x2="34350" y2="40732"/>
                        <a14:foregroundMark x1="33563" y1="37857" x2="33757" y2="38565"/>
                        <a14:foregroundMark x1="29364" y1="44308" x2="28736" y2="43571"/>
                        <a14:foregroundMark x1="32081" y1="47500" x2="31000" y2="46230"/>
                        <a14:foregroundMark x1="32956" y1="48528" x2="32081" y2="47500"/>
                        <a14:foregroundMark x1="28736" y1="43571" x2="33563" y2="36786"/>
                        <a14:backgroundMark x1="36092" y1="45357" x2="36092" y2="45357"/>
                        <a14:backgroundMark x1="35632" y1="45357" x2="35632" y2="45357"/>
                        <a14:backgroundMark x1="36092" y1="49286" x2="36092" y2="49286"/>
                        <a14:backgroundMark x1="38161" y1="49286" x2="38161" y2="49286"/>
                        <a14:backgroundMark x1="37241" y1="47857" x2="37241" y2="47857"/>
                        <a14:backgroundMark x1="35172" y1="47500" x2="35172" y2="47500"/>
                        <a14:backgroundMark x1="35172" y1="47500" x2="35172" y2="47500"/>
                        <a14:backgroundMark x1="34943" y1="43929" x2="34943" y2="41429"/>
                        <a14:backgroundMark x1="34943" y1="40357" x2="39310" y2="56071"/>
                        <a14:backgroundMark x1="35402" y1="41429" x2="34713" y2="37143"/>
                        <a14:backgroundMark x1="28506" y1="45000" x2="29425" y2="47500"/>
                        <a14:backgroundMark x1="51494" y1="79643" x2="51954" y2="82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6709">
            <a:off x="4570580" y="1092302"/>
            <a:ext cx="1175158" cy="75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7A752452-1CDC-419B-A6E4-AD3E5F169B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788974"/>
              </p:ext>
            </p:extLst>
          </p:nvPr>
        </p:nvGraphicFramePr>
        <p:xfrm>
          <a:off x="5839609" y="20374"/>
          <a:ext cx="3257868" cy="390055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94367">
                  <a:extLst>
                    <a:ext uri="{9D8B030D-6E8A-4147-A177-3AD203B41FA5}">
                      <a16:colId xmlns:a16="http://schemas.microsoft.com/office/drawing/2014/main" val="1955688209"/>
                    </a:ext>
                  </a:extLst>
                </a:gridCol>
                <a:gridCol w="2263501">
                  <a:extLst>
                    <a:ext uri="{9D8B030D-6E8A-4147-A177-3AD203B41FA5}">
                      <a16:colId xmlns:a16="http://schemas.microsoft.com/office/drawing/2014/main" val="534439190"/>
                    </a:ext>
                  </a:extLst>
                </a:gridCol>
              </a:tblGrid>
              <a:tr h="300661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Tasks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883890"/>
                  </a:ext>
                </a:extLst>
              </a:tr>
              <a:tr h="270595">
                <a:tc>
                  <a:txBody>
                    <a:bodyPr/>
                    <a:lstStyle/>
                    <a:p>
                      <a:r>
                        <a:rPr lang="en-GB" sz="1100" b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Week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Create a Theatre Etiquette poster</a:t>
                      </a:r>
                      <a:endParaRPr lang="en-GB" sz="11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7958258"/>
                  </a:ext>
                </a:extLst>
              </a:tr>
              <a:tr h="439586">
                <a:tc>
                  <a:txBody>
                    <a:bodyPr/>
                    <a:lstStyle/>
                    <a:p>
                      <a:r>
                        <a:rPr lang="en-GB" sz="1100" b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Week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Create a Physical &amp; Vocal Skills quiz and host with family!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796505"/>
                  </a:ext>
                </a:extLst>
              </a:tr>
              <a:tr h="410280">
                <a:tc>
                  <a:txBody>
                    <a:bodyPr/>
                    <a:lstStyle/>
                    <a:p>
                      <a:r>
                        <a:rPr lang="en-GB" sz="1100" b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Week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Create a quiz on all the Knowledge/Skills you are acquiring this term and practice with the family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999713"/>
                  </a:ext>
                </a:extLst>
              </a:tr>
              <a:tr h="410280">
                <a:tc>
                  <a:txBody>
                    <a:bodyPr/>
                    <a:lstStyle/>
                    <a:p>
                      <a:r>
                        <a:rPr lang="en-GB" sz="1100" b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Week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Research some facts about Homelessness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600034"/>
                  </a:ext>
                </a:extLst>
              </a:tr>
              <a:tr h="410280">
                <a:tc>
                  <a:txBody>
                    <a:bodyPr/>
                    <a:lstStyle/>
                    <a:p>
                      <a:r>
                        <a:rPr lang="en-GB" sz="1100" b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Week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Sketch out the different stage types and match them with the right title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868613"/>
                  </a:ext>
                </a:extLst>
              </a:tr>
              <a:tr h="571461">
                <a:tc>
                  <a:txBody>
                    <a:bodyPr/>
                    <a:lstStyle/>
                    <a:p>
                      <a:r>
                        <a:rPr lang="en-GB" sz="1100" b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Week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Listen to ‘Where is the Love – Black eyed pes *clean version*’ and write down all the phrases that come to mind.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216413"/>
                  </a:ext>
                </a:extLst>
              </a:tr>
              <a:tr h="508135">
                <a:tc>
                  <a:txBody>
                    <a:bodyPr/>
                    <a:lstStyle/>
                    <a:p>
                      <a:r>
                        <a:rPr lang="en-GB" sz="1100" b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Week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See Below: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437048"/>
                  </a:ext>
                </a:extLst>
              </a:tr>
            </a:tbl>
          </a:graphicData>
        </a:graphic>
      </p:graphicFrame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EC30C3CB-303B-4012-9F12-DC2B8A2034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682760"/>
              </p:ext>
            </p:extLst>
          </p:nvPr>
        </p:nvGraphicFramePr>
        <p:xfrm>
          <a:off x="-9435" y="1886869"/>
          <a:ext cx="5818221" cy="499009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55032">
                  <a:extLst>
                    <a:ext uri="{9D8B030D-6E8A-4147-A177-3AD203B41FA5}">
                      <a16:colId xmlns:a16="http://schemas.microsoft.com/office/drawing/2014/main" val="46091342"/>
                    </a:ext>
                  </a:extLst>
                </a:gridCol>
                <a:gridCol w="4463189">
                  <a:extLst>
                    <a:ext uri="{9D8B030D-6E8A-4147-A177-3AD203B41FA5}">
                      <a16:colId xmlns:a16="http://schemas.microsoft.com/office/drawing/2014/main" val="3326401382"/>
                    </a:ext>
                  </a:extLst>
                </a:gridCol>
              </a:tblGrid>
              <a:tr h="218317">
                <a:tc>
                  <a:txBody>
                    <a:bodyPr/>
                    <a:lstStyle/>
                    <a:p>
                      <a:pPr lvl="0" algn="l">
                        <a:defRPr/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Knowledge/</a:t>
                      </a:r>
                      <a:r>
                        <a:rPr lang="en-US" sz="8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skill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Definition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958966"/>
                  </a:ext>
                </a:extLst>
              </a:tr>
              <a:tr h="3430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Stimuli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i="0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starting point, idea or inspiration for your devised </a:t>
                      </a:r>
                      <a:r>
                        <a:rPr lang="en-US" sz="800" b="1" i="0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drama</a:t>
                      </a:r>
                      <a:r>
                        <a:rPr lang="en-US" sz="800" b="0" i="0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It is what you base your</a:t>
                      </a:r>
                      <a:r>
                        <a:rPr lang="en-US" sz="800" b="0" i="0" kern="1200" baseline="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b="1" i="0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drama</a:t>
                      </a:r>
                      <a:r>
                        <a:rPr lang="en-US" sz="800" b="0" i="0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around.</a:t>
                      </a:r>
                      <a:endParaRPr lang="en-GB" sz="80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623869"/>
                  </a:ext>
                </a:extLst>
              </a:tr>
              <a:tr h="3430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Sound design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art and practice of creating sound tracks for a variety of needs in a performance.</a:t>
                      </a:r>
                      <a:endParaRPr lang="en-GB" sz="80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630776"/>
                  </a:ext>
                </a:extLst>
              </a:tr>
              <a:tr h="3430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Still Image or Freeze frame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This</a:t>
                      </a:r>
                      <a:r>
                        <a:rPr lang="en-GB" sz="800" b="0" kern="12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is where the action freezes as if someone has taken a picture midway through a performance. Conveys meaning and highlights the current scene.</a:t>
                      </a:r>
                      <a:endParaRPr lang="en-GB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049860"/>
                  </a:ext>
                </a:extLst>
              </a:tr>
              <a:tr h="3430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Cross cutting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This</a:t>
                      </a:r>
                      <a:r>
                        <a:rPr lang="en-GB" sz="800" b="0" kern="1200" baseline="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b="0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term is used to describe two or more scenes which are performed on stage at the same time</a:t>
                      </a:r>
                      <a:endParaRPr lang="en-GB" sz="800" b="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884855"/>
                  </a:ext>
                </a:extLst>
              </a:tr>
              <a:tr h="2183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Improvisation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very spontaneous performance without specific or scripted preparation.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003549"/>
                  </a:ext>
                </a:extLst>
              </a:tr>
              <a:tr h="3430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Placards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printed or handwritten notice or sign used in a performance often to communicate a message to the audience.</a:t>
                      </a:r>
                      <a:endParaRPr lang="en-GB" sz="80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518480"/>
                  </a:ext>
                </a:extLst>
              </a:tr>
              <a:tr h="3430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Movement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Where we move to on and around the stage avoiding the blocking  another actor.</a:t>
                      </a:r>
                      <a:endParaRPr lang="en-GB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323268"/>
                  </a:ext>
                </a:extLst>
              </a:tr>
              <a:tr h="3430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Physical Theatre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1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Physical theatre</a:t>
                      </a:r>
                      <a:r>
                        <a:rPr lang="en-GB" sz="800" b="0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is a well-known genre of theatrical performance that encompasses storytelling primarily through </a:t>
                      </a:r>
                      <a:r>
                        <a:rPr lang="en-GB" sz="800" b="1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physical</a:t>
                      </a:r>
                      <a:r>
                        <a:rPr lang="en-GB" sz="800" b="0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movement.</a:t>
                      </a:r>
                      <a:endParaRPr lang="en-GB" sz="800" b="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803396"/>
                  </a:ext>
                </a:extLst>
              </a:tr>
              <a:tr h="3430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Role Play</a:t>
                      </a:r>
                      <a:endParaRPr lang="en-US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Role play is the act of imitating the character and behaviour of someone who is different from yourself.</a:t>
                      </a:r>
                      <a:endParaRPr lang="en-GB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408421"/>
                  </a:ext>
                </a:extLst>
              </a:tr>
              <a:tr h="4678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Debate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formal discussion on a particular matter in a public meeting or legislative assembly, in which opposing arguments are put forward and which usually ends with a vote.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843470"/>
                  </a:ext>
                </a:extLst>
              </a:tr>
              <a:tr h="2183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Narration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commentary delivered to accompany a performance.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385292"/>
                  </a:ext>
                </a:extLst>
              </a:tr>
              <a:tr h="3430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Flashback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flashback is an interjected scene that takes the narrative back in time from the current point in the story.</a:t>
                      </a:r>
                      <a:endParaRPr lang="en-GB" sz="800" b="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184800"/>
                  </a:ext>
                </a:extLst>
              </a:tr>
              <a:tr h="3430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Hot seating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character is questioned by the group about his or her background, </a:t>
                      </a:r>
                      <a:r>
                        <a:rPr lang="en-US" sz="8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behaviour</a:t>
                      </a:r>
                      <a:r>
                        <a:rPr lang="en-US" sz="8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and motivation.</a:t>
                      </a:r>
                      <a:endParaRPr lang="en-GB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038385"/>
                  </a:ext>
                </a:extLst>
              </a:tr>
              <a:tr h="2183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Characterisation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Developing and portraying a personality through voice and movement.</a:t>
                      </a:r>
                      <a:endParaRPr lang="en-GB" sz="8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856299"/>
                  </a:ext>
                </a:extLst>
              </a:tr>
              <a:tr h="2183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Multirole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Multi-</a:t>
                      </a:r>
                      <a:r>
                        <a:rPr lang="en-US" sz="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roling</a:t>
                      </a: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 when an actor plays more than one character onstage</a:t>
                      </a:r>
                      <a:endParaRPr lang="en-GB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9168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D9F7DC8-4395-4C01-A80D-E6341ACC8F1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2135"/>
          <a:stretch/>
        </p:blipFill>
        <p:spPr>
          <a:xfrm>
            <a:off x="6249120" y="3920930"/>
            <a:ext cx="2676525" cy="2870622"/>
          </a:xfrm>
          <a:prstGeom prst="rect">
            <a:avLst/>
          </a:prstGeom>
        </p:spPr>
      </p:pic>
      <p:pic>
        <p:nvPicPr>
          <p:cNvPr id="31" name="Graphic 30" descr="Lightbulb and gear">
            <a:extLst>
              <a:ext uri="{FF2B5EF4-FFF2-40B4-BE49-F238E27FC236}">
                <a16:creationId xmlns:a16="http://schemas.microsoft.com/office/drawing/2014/main" id="{76FFA295-93D6-4A34-929B-DB1AE9CA81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904830">
            <a:off x="5891251" y="3643728"/>
            <a:ext cx="913926" cy="91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471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t="2536" b="8698"/>
          <a:stretch/>
        </p:blipFill>
        <p:spPr>
          <a:xfrm>
            <a:off x="4741838" y="5122449"/>
            <a:ext cx="4415646" cy="175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10624" t="25364" r="49917" b="41540"/>
          <a:stretch/>
        </p:blipFill>
        <p:spPr>
          <a:xfrm>
            <a:off x="4728354" y="3067753"/>
            <a:ext cx="4415646" cy="2123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24155"/>
          <a:stretch/>
        </p:blipFill>
        <p:spPr>
          <a:xfrm>
            <a:off x="5414590" y="618842"/>
            <a:ext cx="3663308" cy="2437748"/>
          </a:xfrm>
          <a:prstGeom prst="rect">
            <a:avLst/>
          </a:prstGeom>
        </p:spPr>
      </p:pic>
      <p:pic>
        <p:nvPicPr>
          <p:cNvPr id="9" name="Picture 4" descr="Light Clip Art | Clipart Panda - Free Clipart Images | Camera clip art,  Light clips, Free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9" y="17226"/>
            <a:ext cx="4210116" cy="171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865665" y="94415"/>
            <a:ext cx="2761158" cy="45676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glow rad="63500">
              <a:schemeClr val="accent5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Stage positioning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9153" y="104163"/>
            <a:ext cx="2550648" cy="112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Invite Engraved SF" pitchFamily="2" charset="0"/>
              </a:rPr>
              <a:t>Key performance terminology for this term:</a:t>
            </a:r>
            <a:endParaRPr lang="en-GB" sz="1600" dirty="0">
              <a:effectLst>
                <a:glow rad="228600">
                  <a:srgbClr val="FFC000">
                    <a:alpha val="40000"/>
                  </a:srgbClr>
                </a:glow>
              </a:effectLst>
              <a:latin typeface="Invite Engraved SF" pitchFamily="2" charset="0"/>
            </a:endParaRPr>
          </a:p>
          <a:p>
            <a:pPr algn="ctr">
              <a:lnSpc>
                <a:spcPct val="150000"/>
              </a:lnSpc>
            </a:pPr>
            <a:endParaRPr lang="en-GB" sz="1400" dirty="0">
              <a:effectLst>
                <a:glow rad="228600">
                  <a:srgbClr val="FFC000">
                    <a:alpha val="40000"/>
                  </a:srgbClr>
                </a:glow>
              </a:effectLst>
              <a:latin typeface="Invite Engraved SF" pitchFamily="2" charset="0"/>
            </a:endParaRPr>
          </a:p>
        </p:txBody>
      </p:sp>
      <p:pic>
        <p:nvPicPr>
          <p:cNvPr id="1026" name="Picture 2" descr="Vector Library Download Actor Clipart Drama Performance - Musical Theater  Clipart - Png Download - Full Size Clipart (#292952) - PinClipa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431" y="51522"/>
            <a:ext cx="1858234" cy="121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lexander Central Auditorium / Theatre Etiquette">
            <a:extLst>
              <a:ext uri="{FF2B5EF4-FFF2-40B4-BE49-F238E27FC236}">
                <a16:creationId xmlns:a16="http://schemas.microsoft.com/office/drawing/2014/main" id="{99EA7A23-B563-4B17-8F80-B823BE997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43" y="1227997"/>
            <a:ext cx="4949136" cy="3224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5887992-E941-4B17-9768-5974E9941F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93436" y="1585070"/>
            <a:ext cx="809129" cy="830997"/>
          </a:xfrm>
          <a:prstGeom prst="rect">
            <a:avLst/>
          </a:prstGeom>
        </p:spPr>
      </p:pic>
      <p:pic>
        <p:nvPicPr>
          <p:cNvPr id="12" name="Picture 4" descr="Brain Clipart Emoji - Brain Talking Cartoon - Png Download (#1210336) -  PinClipa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791" b="94353" l="3523" r="963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7319">
            <a:off x="4365742" y="1003244"/>
            <a:ext cx="1348832" cy="111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Free Person Talking Clipart, Download Free Clip Art, Free Clip Art on  Clipart Library">
            <a:extLst>
              <a:ext uri="{FF2B5EF4-FFF2-40B4-BE49-F238E27FC236}">
                <a16:creationId xmlns:a16="http://schemas.microsoft.com/office/drawing/2014/main" id="{3044AFD3-7D6A-4E29-A665-0157FE3F5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707" y="1485583"/>
            <a:ext cx="962602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A3BB37A-E122-4BB1-B140-8C51D1CF5049}"/>
              </a:ext>
            </a:extLst>
          </p:cNvPr>
          <p:cNvSpPr/>
          <p:nvPr/>
        </p:nvSpPr>
        <p:spPr>
          <a:xfrm>
            <a:off x="3491788" y="1374285"/>
            <a:ext cx="11439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DO NOT talk/shout whilst watching a performance/show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26B24D-17BE-4E60-A51B-95BC8B6FA943}"/>
              </a:ext>
            </a:extLst>
          </p:cNvPr>
          <p:cNvSpPr/>
          <p:nvPr/>
        </p:nvSpPr>
        <p:spPr>
          <a:xfrm>
            <a:off x="1812048" y="1529278"/>
            <a:ext cx="11006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Turn OFF your phone</a:t>
            </a:r>
          </a:p>
        </p:txBody>
      </p:sp>
      <p:pic>
        <p:nvPicPr>
          <p:cNvPr id="23" name="Picture 12" descr="Free Garbage Cliparts, Download Free Clip Art, Free Clip Art on Clipart  Library">
            <a:extLst>
              <a:ext uri="{FF2B5EF4-FFF2-40B4-BE49-F238E27FC236}">
                <a16:creationId xmlns:a16="http://schemas.microsoft.com/office/drawing/2014/main" id="{3F1153BB-BCE9-4AB5-9517-B657AC58D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" b="90000" l="500" r="100000">
                        <a14:foregroundMark x1="63500" y1="32000" x2="63500" y2="32000"/>
                        <a14:foregroundMark x1="70500" y1="33667" x2="70500" y2="33667"/>
                        <a14:foregroundMark x1="72000" y1="32000" x2="72000" y2="32000"/>
                        <a14:foregroundMark x1="67500" y1="31667" x2="67500" y2="31667"/>
                        <a14:foregroundMark x1="60500" y1="37000" x2="60500" y2="37000"/>
                        <a14:foregroundMark x1="58500" y1="37667" x2="58500" y2="37667"/>
                        <a14:foregroundMark x1="63500" y1="40333" x2="63500" y2="40333"/>
                        <a14:foregroundMark x1="68500" y1="41000" x2="68500" y2="41000"/>
                        <a14:foregroundMark x1="70500" y1="39000" x2="70500" y2="3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217" y="3349292"/>
            <a:ext cx="937059" cy="140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Feetsies | Free Images at Clker.com - vector clip art online, royalty free  &amp; public domain | Clip art, Feet, Free clip art">
            <a:extLst>
              <a:ext uri="{FF2B5EF4-FFF2-40B4-BE49-F238E27FC236}">
                <a16:creationId xmlns:a16="http://schemas.microsoft.com/office/drawing/2014/main" id="{CD2D78DA-EED8-4FE8-8E40-41C0BC970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4" y="1172205"/>
            <a:ext cx="1100639" cy="145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FBC7637-9A17-42A7-BF83-744D5830B30B}"/>
              </a:ext>
            </a:extLst>
          </p:cNvPr>
          <p:cNvSpPr/>
          <p:nvPr/>
        </p:nvSpPr>
        <p:spPr>
          <a:xfrm>
            <a:off x="3755259" y="3244316"/>
            <a:ext cx="10029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DO NOT leave any rubbish behind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14E360-E430-4679-A793-54D6F57A1F10}"/>
              </a:ext>
            </a:extLst>
          </p:cNvPr>
          <p:cNvSpPr/>
          <p:nvPr/>
        </p:nvSpPr>
        <p:spPr>
          <a:xfrm>
            <a:off x="506481" y="3721369"/>
            <a:ext cx="27364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DO NOT get out of your seat unless you have asked a member of staff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D28226-A4D0-4CCA-8062-19DCEED1F442}"/>
              </a:ext>
            </a:extLst>
          </p:cNvPr>
          <p:cNvSpPr/>
          <p:nvPr/>
        </p:nvSpPr>
        <p:spPr>
          <a:xfrm>
            <a:off x="-11191" y="1516137"/>
            <a:ext cx="126547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DO NOT put your feet up on the chair in front of you</a:t>
            </a:r>
          </a:p>
        </p:txBody>
      </p:sp>
      <p:pic>
        <p:nvPicPr>
          <p:cNvPr id="19" name="Picture 10" descr="Free Person Walking Clipart, Download Free Clip Art, Free Clip Art on  Clipart Library">
            <a:extLst>
              <a:ext uri="{FF2B5EF4-FFF2-40B4-BE49-F238E27FC236}">
                <a16:creationId xmlns:a16="http://schemas.microsoft.com/office/drawing/2014/main" id="{EB24B329-0FD9-4BC5-BF73-8418CC307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595" r="100000">
                        <a14:foregroundMark x1="84524" y1="18640" x2="84524" y2="186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2" y="3510625"/>
            <a:ext cx="463185" cy="62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1217C6D-8A48-4F73-B306-B9717ABE8F09}"/>
              </a:ext>
            </a:extLst>
          </p:cNvPr>
          <p:cNvSpPr/>
          <p:nvPr/>
        </p:nvSpPr>
        <p:spPr>
          <a:xfrm>
            <a:off x="577471" y="4216680"/>
            <a:ext cx="3569791" cy="27699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BUT DO ENJOY YOURSELVES!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9CA2913-E64C-4EAC-9A3C-514BFCBAB5FD}"/>
              </a:ext>
            </a:extLst>
          </p:cNvPr>
          <p:cNvSpPr/>
          <p:nvPr/>
        </p:nvSpPr>
        <p:spPr>
          <a:xfrm rot="16200000">
            <a:off x="-696287" y="5459945"/>
            <a:ext cx="1986861" cy="33855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Stage Types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24FD6A9-58F2-4A48-8830-D248C953C8B3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t="28996" r="53738" b="38623"/>
          <a:stretch/>
        </p:blipFill>
        <p:spPr>
          <a:xfrm>
            <a:off x="563219" y="4486393"/>
            <a:ext cx="1842806" cy="125401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2C38774-DC29-4979-8205-8516DAB449CE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55030" r="-600" b="70045"/>
          <a:stretch/>
        </p:blipFill>
        <p:spPr>
          <a:xfrm>
            <a:off x="2589937" y="4493679"/>
            <a:ext cx="1801244" cy="118096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D46D56F-E061-4199-88C9-C621BA4D7506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54356" t="29954" b="37665"/>
          <a:stretch/>
        </p:blipFill>
        <p:spPr>
          <a:xfrm>
            <a:off x="972033" y="5651103"/>
            <a:ext cx="1842805" cy="120689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8E169B2-5BF3-4C6E-B5CC-9816905B3682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t="61377" r="55140"/>
          <a:stretch/>
        </p:blipFill>
        <p:spPr>
          <a:xfrm>
            <a:off x="2957858" y="5651829"/>
            <a:ext cx="1849421" cy="115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8182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Elemental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477</Words>
  <Application>Microsoft Office PowerPoint</Application>
  <PresentationFormat>On-screen Show (4:3)</PresentationFormat>
  <Paragraphs>66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Accent SF</vt:lpstr>
      <vt:lpstr>Arial</vt:lpstr>
      <vt:lpstr>Berlin Sans FB</vt:lpstr>
      <vt:lpstr>Berlin Sans FB Demi</vt:lpstr>
      <vt:lpstr>Calibri</vt:lpstr>
      <vt:lpstr>Century Gothic</vt:lpstr>
      <vt:lpstr>Invite Engraved SF</vt:lpstr>
      <vt:lpstr>Palatino Linotype</vt:lpstr>
      <vt:lpstr>Wingdings</vt:lpstr>
      <vt:lpstr>1_Elemental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Gash,Eleanor</dc:creator>
  <cp:lastModifiedBy>Sarah Walker</cp:lastModifiedBy>
  <cp:revision>29</cp:revision>
  <cp:lastPrinted>2020-12-11T11:32:25Z</cp:lastPrinted>
  <dcterms:created xsi:type="dcterms:W3CDTF">2020-09-03T11:41:40Z</dcterms:created>
  <dcterms:modified xsi:type="dcterms:W3CDTF">2021-12-20T16:15:55Z</dcterms:modified>
</cp:coreProperties>
</file>