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9" r:id="rId2"/>
    <p:sldId id="261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02DF-6D65-4273-9F4B-9F445FA1A8C3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F4C97-3F30-4EC8-8445-4CBFDE57E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0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4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465A7E-2B20-41A0-9E3B-E79BAF9B114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CF04E2D-EBB4-41BD-A15C-FFE03A7D7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" Type="http://schemas.openxmlformats.org/officeDocument/2006/relationships/image" Target="../media/image2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exander Central Auditorium / Theatre Etiqu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97" y="1678401"/>
            <a:ext cx="4042755" cy="2634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87246"/>
              </p:ext>
            </p:extLst>
          </p:nvPr>
        </p:nvGraphicFramePr>
        <p:xfrm>
          <a:off x="0" y="1885535"/>
          <a:ext cx="5121741" cy="49707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5842">
                  <a:extLst>
                    <a:ext uri="{9D8B030D-6E8A-4147-A177-3AD203B41FA5}">
                      <a16:colId xmlns:a16="http://schemas.microsoft.com/office/drawing/2014/main" val="46091342"/>
                    </a:ext>
                  </a:extLst>
                </a:gridCol>
                <a:gridCol w="3885899">
                  <a:extLst>
                    <a:ext uri="{9D8B030D-6E8A-4147-A177-3AD203B41FA5}">
                      <a16:colId xmlns:a16="http://schemas.microsoft.com/office/drawing/2014/main" val="3326401382"/>
                    </a:ext>
                  </a:extLst>
                </a:gridCol>
              </a:tblGrid>
              <a:tr h="238691"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Knowledge/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896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starting point, idea or inspiration for your devised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It is what you base your</a:t>
                      </a:r>
                      <a:r>
                        <a:rPr lang="en-US" sz="900" b="0" i="0" kern="1200" baseline="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drama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around.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3869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Gesture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acting gesture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is </a:t>
                      </a:r>
                      <a:r>
                        <a:rPr lang="en-US" sz="900" b="1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defined</a:t>
                      </a:r>
                      <a:r>
                        <a:rPr lang="en-US" sz="900" b="0" i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as a sign that communicates a character's action, state of mind and relationship with other characters to an audience.</a:t>
                      </a:r>
                      <a:endParaRPr lang="en-GB" sz="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30776"/>
                  </a:ext>
                </a:extLst>
              </a:tr>
              <a:tr h="534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 Image or Freeze frame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GB" sz="900" b="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where the action freezes as if someone has taken a picture midway through a performance. Conveys meaning and highlights the current scene.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9860"/>
                  </a:ext>
                </a:extLst>
              </a:tr>
              <a:tr h="525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GB" sz="900" b="1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Prop</a:t>
                      </a:r>
                      <a:endParaRPr lang="en-GB" sz="9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genre (type) of drama that tells a story using over exaggerated movement. and physicality. Body as Prop Using your body to create props and objects on stage.</a:t>
                      </a:r>
                      <a:endParaRPr lang="en-GB" sz="9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84855"/>
                  </a:ext>
                </a:extLst>
              </a:tr>
              <a:tr h="217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Improvisation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very spontaneous performance without specific or scripted preparation.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03549"/>
                  </a:ext>
                </a:extLst>
              </a:tr>
              <a:tr h="277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the process in which something changes from one state to another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18480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Where we move to on and around the stage avoiding the blocking  another actor.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23268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 theatre</a:t>
                      </a:r>
                      <a:r>
                        <a:rPr lang="en-GB" sz="9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a well-known genre of theatrical performance that encompasses storytelling primarily through </a:t>
                      </a:r>
                      <a:r>
                        <a:rPr lang="en-GB" sz="900" b="1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</a:t>
                      </a:r>
                      <a:r>
                        <a:rPr lang="en-GB" sz="900" b="0" kern="120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movement.</a:t>
                      </a:r>
                      <a:endParaRPr lang="en-GB" sz="3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3396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Play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Role play is the act of imitating the character and behaviour of someone who is different from yourself.</a:t>
                      </a:r>
                      <a:endParaRPr lang="en-GB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421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Promenade theatre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promenade theatre there is no formal stage, both the audience and the actors are placed in the same space.</a:t>
                      </a:r>
                      <a:endParaRPr lang="en-GB" sz="9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3470"/>
                  </a:ext>
                </a:extLst>
              </a:tr>
              <a:tr h="249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commentary delivered to accompany a performance.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85292"/>
                  </a:ext>
                </a:extLst>
              </a:tr>
              <a:tr h="383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Motion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Performing in manner</a:t>
                      </a:r>
                      <a:r>
                        <a:rPr lang="en-GB" sz="9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whereby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action appears much slower than in real life.</a:t>
                      </a:r>
                      <a:endParaRPr lang="en-GB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84800"/>
                  </a:ext>
                </a:extLst>
              </a:tr>
            </a:tbl>
          </a:graphicData>
        </a:graphic>
      </p:graphicFrame>
      <p:sp>
        <p:nvSpPr>
          <p:cNvPr id="14" name="Cloud 13"/>
          <p:cNvSpPr/>
          <p:nvPr/>
        </p:nvSpPr>
        <p:spPr>
          <a:xfrm rot="1297624">
            <a:off x="-10381" y="53141"/>
            <a:ext cx="2230337" cy="1611895"/>
          </a:xfrm>
          <a:prstGeom prst="cloud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028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52" y="13725"/>
            <a:ext cx="3831293" cy="217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3010" y="162621"/>
            <a:ext cx="2872446" cy="103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The next two schemes are:</a:t>
            </a:r>
          </a:p>
          <a:p>
            <a:pPr algn="ctr"/>
            <a:endParaRPr lang="en-GB" sz="1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1400" dirty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Invite Engraved SF" pitchFamily="2" charset="0"/>
              </a:rPr>
              <a:t>Physical Theatre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 rot="702040">
            <a:off x="324663" y="-145020"/>
            <a:ext cx="1908940" cy="16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75" y="36951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PACE</a:t>
            </a:r>
          </a:p>
        </p:txBody>
      </p:sp>
      <p:sp>
        <p:nvSpPr>
          <p:cNvPr id="10" name="TextBox 9"/>
          <p:cNvSpPr txBox="1"/>
          <p:nvPr/>
        </p:nvSpPr>
        <p:spPr>
          <a:xfrm rot="1653323">
            <a:off x="977318" y="276201"/>
            <a:ext cx="1338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4 P’S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45" y="696444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PITCH</a:t>
            </a:r>
          </a:p>
        </p:txBody>
      </p:sp>
      <p:pic>
        <p:nvPicPr>
          <p:cNvPr id="1032" name="Picture 8" descr="Free Person Talking Clipart, Download Free Clip Art, Free Clip Art on  Clipart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93" y="1837294"/>
            <a:ext cx="758128" cy="6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473" y="982623"/>
            <a:ext cx="1150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PAUSE</a:t>
            </a:r>
          </a:p>
        </p:txBody>
      </p:sp>
      <p:pic>
        <p:nvPicPr>
          <p:cNvPr id="4" name="Picture 4" descr="Free Free Cell Phone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15" y="1902493"/>
            <a:ext cx="677722" cy="6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7110" y="1227701"/>
            <a:ext cx="190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Arial" panose="020B0604020202020204" pitchFamily="34" charset="0"/>
              </a:rPr>
              <a:t>PROJECTION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74828" y="1884088"/>
            <a:ext cx="138622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1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talk/shout whilst watching a performance/show</a:t>
            </a:r>
          </a:p>
        </p:txBody>
      </p:sp>
      <p:pic>
        <p:nvPicPr>
          <p:cNvPr id="1036" name="Picture 12" descr="Free Garbag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90000" l="500" r="100000">
                        <a14:foregroundMark x1="63500" y1="32000" x2="63500" y2="32000"/>
                        <a14:foregroundMark x1="70500" y1="33667" x2="70500" y2="33667"/>
                        <a14:foregroundMark x1="72000" y1="32000" x2="72000" y2="32000"/>
                        <a14:foregroundMark x1="67500" y1="31667" x2="67500" y2="31667"/>
                        <a14:foregroundMark x1="60500" y1="37000" x2="60500" y2="37000"/>
                        <a14:foregroundMark x1="58500" y1="37667" x2="58500" y2="37667"/>
                        <a14:foregroundMark x1="63500" y1="40333" x2="63500" y2="40333"/>
                        <a14:foregroundMark x1="68500" y1="41000" x2="68500" y2="41000"/>
                        <a14:foregroundMark x1="70500" y1="39000" x2="70500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07" y="3374113"/>
            <a:ext cx="762764" cy="11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696885" y="1929919"/>
            <a:ext cx="93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Turn OFF your phone</a:t>
            </a:r>
          </a:p>
        </p:txBody>
      </p:sp>
      <p:pic>
        <p:nvPicPr>
          <p:cNvPr id="1030" name="Picture 6" descr="Feetsies | Free Images at Clker.com - vector clip art online, royalty free  &amp; public domain | Clip art, Feet, Free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81" y="1620076"/>
            <a:ext cx="1100639" cy="14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158130" y="3280281"/>
            <a:ext cx="1002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leave any rubbish behind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96465" y="3665122"/>
            <a:ext cx="2736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get out of your seat unless you have asked a member of staff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22061" y="2064035"/>
            <a:ext cx="1265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0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DO NOT put your feet up on the chair in front of you</a:t>
            </a:r>
          </a:p>
        </p:txBody>
      </p:sp>
      <p:pic>
        <p:nvPicPr>
          <p:cNvPr id="1034" name="Picture 10" descr="Free Person Walking Clipart, Download Free Clip Art, Free Clip Art on  Clipart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595" r="100000">
                        <a14:foregroundMark x1="84524" y1="18640" x2="84524" y2="1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25" y="3490021"/>
            <a:ext cx="463185" cy="6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343283" y="4307637"/>
            <a:ext cx="3569791" cy="2769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BUT DO ENJOY YOURSELVES!</a:t>
            </a:r>
          </a:p>
        </p:txBody>
      </p:sp>
      <p:pic>
        <p:nvPicPr>
          <p:cNvPr id="39" name="Picture 14" descr="Web App Video Stream - Vector Old Tv Png , Free Transparent Clipart -  ClipartKe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741" l="3667" r="96444">
                        <a14:foregroundMark x1="33444" y1="6990" x2="33444" y2="6990"/>
                        <a14:foregroundMark x1="40889" y1="12965" x2="40889" y2="12965"/>
                        <a14:foregroundMark x1="42556" y1="14543" x2="42556" y2="14543"/>
                        <a14:foregroundMark x1="38889" y1="11274" x2="38889" y2="11274"/>
                        <a14:foregroundMark x1="38000" y1="10710" x2="38000" y2="10710"/>
                        <a14:foregroundMark x1="37333" y1="10147" x2="37333" y2="10147"/>
                        <a14:foregroundMark x1="36667" y1="9357" x2="36667" y2="9357"/>
                        <a14:foregroundMark x1="35778" y1="8794" x2="35778" y2="8794"/>
                        <a14:foregroundMark x1="53222" y1="15220" x2="53222" y2="15220"/>
                        <a14:foregroundMark x1="57556" y1="11612" x2="57556" y2="11612"/>
                        <a14:foregroundMark x1="58667" y1="10936" x2="58667" y2="10936"/>
                        <a14:foregroundMark x1="59222" y1="9921" x2="59222" y2="9921"/>
                        <a14:foregroundMark x1="62778" y1="7666" x2="62778" y2="7666"/>
                        <a14:foregroundMark x1="60222" y1="8794" x2="60222" y2="8794"/>
                        <a14:foregroundMark x1="60889" y1="8230" x2="60889" y2="8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5355">
            <a:off x="8031041" y="4146449"/>
            <a:ext cx="1280626" cy="12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Eyes Clipart Transparent Background and other clipart images on Cliparts  pub™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>
                        <a14:foregroundMark x1="30333" y1="20000" x2="30333" y2="20000"/>
                        <a14:foregroundMark x1="34111" y1="42292" x2="34111" y2="42292"/>
                        <a14:foregroundMark x1="36556" y1="56875" x2="36556" y2="56875"/>
                        <a14:foregroundMark x1="35222" y1="66875" x2="35222" y2="66875"/>
                        <a14:foregroundMark x1="41556" y1="36875" x2="41556" y2="36875"/>
                        <a14:foregroundMark x1="23778" y1="6667" x2="23778" y2="6667"/>
                        <a14:foregroundMark x1="74111" y1="4375" x2="74111" y2="4375"/>
                        <a14:foregroundMark x1="37222" y1="31042" x2="37222" y2="3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89" y="4717824"/>
            <a:ext cx="712331" cy="3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475700" y="4673373"/>
            <a:ext cx="2442370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WATCH LIST FOR THIS TERM (IF YOU CAN):</a:t>
            </a:r>
          </a:p>
        </p:txBody>
      </p:sp>
      <p:pic>
        <p:nvPicPr>
          <p:cNvPr id="44" name="Picture 2" descr="Free Popcorn Cliparts, Download Free Clip Art, Free Clip Art on Clipart  Librar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125">
            <a:off x="8535183" y="5268680"/>
            <a:ext cx="471746" cy="5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363">
            <a:off x="6847001" y="5768254"/>
            <a:ext cx="737595" cy="6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6152738" y="5227684"/>
            <a:ext cx="87458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Frantic Assembly: What is Physical Theatre?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09875" y="5252177"/>
            <a:ext cx="897793" cy="900246"/>
          </a:xfrm>
          <a:prstGeom prst="rect">
            <a:avLst/>
          </a:prstGeom>
        </p:spPr>
      </p:pic>
      <p:pic>
        <p:nvPicPr>
          <p:cNvPr id="47" name="Picture 8" descr="Question Mark Background clipart - Information, Question, Text, transparent clip  art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3000" r="98556">
                        <a14:foregroundMark x1="32667" y1="37258" x2="32667" y2="37258"/>
                        <a14:foregroundMark x1="11667" y1="48387" x2="11667" y2="48387"/>
                        <a14:foregroundMark x1="9444" y1="64355" x2="9444" y2="64355"/>
                        <a14:foregroundMark x1="26556" y1="64677" x2="26556" y2="64677"/>
                        <a14:foregroundMark x1="46889" y1="70000" x2="46889" y2="70000"/>
                        <a14:foregroundMark x1="69667" y1="67742" x2="69667" y2="67742"/>
                        <a14:foregroundMark x1="71000" y1="51452" x2="71000" y2="51452"/>
                        <a14:foregroundMark x1="90778" y1="49032" x2="90778" y2="49032"/>
                        <a14:foregroundMark x1="87889" y1="65323" x2="87889" y2="65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86" y="162621"/>
            <a:ext cx="2458095" cy="16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720638" y="30328"/>
            <a:ext cx="1407073" cy="668773"/>
          </a:xfrm>
          <a:prstGeom prst="wedgeEllipseCallout">
            <a:avLst>
              <a:gd name="adj1" fmla="val -49051"/>
              <a:gd name="adj2" fmla="val 4630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Berlin Sans FB" panose="020E0602020502020306" pitchFamily="34" charset="0"/>
              </a:rPr>
              <a:t>What is promenade theatre?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7627398" y="838534"/>
            <a:ext cx="1425201" cy="706679"/>
          </a:xfrm>
          <a:prstGeom prst="wedgeEllipseCallout">
            <a:avLst>
              <a:gd name="adj1" fmla="val 51048"/>
              <a:gd name="adj2" fmla="val -7464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41E42-EF6A-4BE4-A1C2-4C3FE81B8D0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86044" y="749434"/>
            <a:ext cx="1010892" cy="936224"/>
          </a:xfrm>
          <a:prstGeom prst="rect">
            <a:avLst/>
          </a:prstGeom>
        </p:spPr>
      </p:pic>
      <p:sp>
        <p:nvSpPr>
          <p:cNvPr id="56" name="Oval Callout 55"/>
          <p:cNvSpPr/>
          <p:nvPr/>
        </p:nvSpPr>
        <p:spPr>
          <a:xfrm>
            <a:off x="6442395" y="785489"/>
            <a:ext cx="1081254" cy="799935"/>
          </a:xfrm>
          <a:prstGeom prst="wedgeEllipseCallout">
            <a:avLst>
              <a:gd name="adj1" fmla="val 63158"/>
              <a:gd name="adj2" fmla="val 7058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5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4828" y="905526"/>
            <a:ext cx="12945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Berlin Sans FB" panose="020E0602020502020306" pitchFamily="34" charset="0"/>
              </a:rPr>
              <a:t>What performance skills can we use to show emotion?</a:t>
            </a:r>
          </a:p>
        </p:txBody>
      </p:sp>
      <p:sp>
        <p:nvSpPr>
          <p:cNvPr id="49" name="Cloud Callout 48"/>
          <p:cNvSpPr/>
          <p:nvPr/>
        </p:nvSpPr>
        <p:spPr>
          <a:xfrm>
            <a:off x="6081368" y="-7060"/>
            <a:ext cx="1461614" cy="714159"/>
          </a:xfrm>
          <a:prstGeom prst="cloudCallout">
            <a:avLst>
              <a:gd name="adj1" fmla="val -46558"/>
              <a:gd name="adj2" fmla="val 5065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6162469" y="123778"/>
            <a:ext cx="12994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Gecko </a:t>
            </a:r>
            <a:r>
              <a:rPr lang="en-GB" sz="1050" b="1" dirty="0" err="1">
                <a:solidFill>
                  <a:schemeClr val="bg1"/>
                </a:solidFill>
                <a:latin typeface="Berlin Sans FB" panose="020E0602020502020306" pitchFamily="34" charset="0"/>
              </a:rPr>
              <a:t>Youtube</a:t>
            </a:r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 Channel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74502" y="817364"/>
            <a:ext cx="1257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Berlin Sans FB" panose="020E0602020502020306" pitchFamily="34" charset="0"/>
              </a:rPr>
              <a:t>What are the constraints of ‘Theatre in The Round?’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57327" y="1612989"/>
            <a:ext cx="28183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Berlin Sans FB" panose="020E0602020502020306" pitchFamily="34" charset="0"/>
              </a:rPr>
              <a:t>New Skill/Technique         Retrieval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45" y="1585424"/>
            <a:ext cx="179982" cy="251870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20FD38-3D48-4209-91D0-6D0452EC0977}"/>
              </a:ext>
            </a:extLst>
          </p:cNvPr>
          <p:cNvSpPr txBox="1"/>
          <p:nvPr/>
        </p:nvSpPr>
        <p:spPr>
          <a:xfrm>
            <a:off x="7061721" y="5241540"/>
            <a:ext cx="1452867" cy="5770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endParaRPr lang="en-GB" sz="105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GB" sz="105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GB" sz="105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71606" y="1593257"/>
            <a:ext cx="179982" cy="2518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B7FBB8-C145-4BE6-8741-4172C0CAD45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80515" y="5810739"/>
            <a:ext cx="1083134" cy="103333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B466E7A-D764-40F3-A409-80734ED9FA6A}"/>
              </a:ext>
            </a:extLst>
          </p:cNvPr>
          <p:cNvSpPr/>
          <p:nvPr/>
        </p:nvSpPr>
        <p:spPr>
          <a:xfrm>
            <a:off x="6913833" y="5223775"/>
            <a:ext cx="182131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Gecko 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‘The Time of your life’ 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2016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7957DA-F9DE-4044-98E3-E737E8DE0B3B}"/>
              </a:ext>
            </a:extLst>
          </p:cNvPr>
          <p:cNvSpPr txBox="1"/>
          <p:nvPr/>
        </p:nvSpPr>
        <p:spPr>
          <a:xfrm>
            <a:off x="5276870" y="6244876"/>
            <a:ext cx="2626323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GB" sz="200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GB" sz="1050" b="1" dirty="0" err="1">
                <a:solidFill>
                  <a:schemeClr val="bg1"/>
                </a:solidFill>
                <a:latin typeface="Berlin Sans FB" panose="020E0602020502020306" pitchFamily="34" charset="0"/>
              </a:rPr>
              <a:t>Youtube</a:t>
            </a:r>
            <a:r>
              <a:rPr lang="en-GB" sz="1050" b="1" dirty="0">
                <a:solidFill>
                  <a:schemeClr val="bg1"/>
                </a:solidFill>
                <a:latin typeface="Berlin Sans FB" panose="020E0602020502020306" pitchFamily="34" charset="0"/>
              </a:rPr>
              <a:t> Channel: DV8 Physical Theatre</a:t>
            </a:r>
          </a:p>
        </p:txBody>
      </p:sp>
    </p:spTree>
    <p:extLst>
      <p:ext uri="{BB962C8B-B14F-4D97-AF65-F5344CB8AC3E}">
        <p14:creationId xmlns:p14="http://schemas.microsoft.com/office/powerpoint/2010/main" val="41604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2536" b="8698"/>
          <a:stretch/>
        </p:blipFill>
        <p:spPr>
          <a:xfrm>
            <a:off x="-110328" y="3836144"/>
            <a:ext cx="5455923" cy="302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0624" t="25364" r="49917" b="41540"/>
          <a:stretch/>
        </p:blipFill>
        <p:spPr>
          <a:xfrm>
            <a:off x="-110327" y="1016365"/>
            <a:ext cx="5455923" cy="287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155"/>
          <a:stretch/>
        </p:blipFill>
        <p:spPr>
          <a:xfrm>
            <a:off x="5414590" y="618842"/>
            <a:ext cx="3663308" cy="2437748"/>
          </a:xfrm>
          <a:prstGeom prst="rect">
            <a:avLst/>
          </a:prstGeom>
        </p:spPr>
      </p:pic>
      <p:pic>
        <p:nvPicPr>
          <p:cNvPr id="9" name="Picture 4" descr="Light Clip Art | Clipart Panda - Free Clipart Images | Camera clip art,  Light clips, Fre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" y="17226"/>
            <a:ext cx="4210116" cy="17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65665" y="94415"/>
            <a:ext cx="2761158" cy="4567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 positioning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153" y="104163"/>
            <a:ext cx="2550648" cy="11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vite Engraved SF" pitchFamily="2" charset="0"/>
              </a:rPr>
              <a:t>Key performance terminology for this term:</a:t>
            </a:r>
            <a:endParaRPr lang="en-GB" sz="16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  <a:p>
            <a:pPr algn="ctr">
              <a:lnSpc>
                <a:spcPct val="150000"/>
              </a:lnSpc>
            </a:pPr>
            <a:endParaRPr lang="en-GB" sz="1400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Invite Engraved SF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0992" y="3149847"/>
            <a:ext cx="3250503" cy="5580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BBC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Bitesize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‘KS3 Drama’ Quiz:</a:t>
            </a:r>
          </a:p>
        </p:txBody>
      </p:sp>
      <p:pic>
        <p:nvPicPr>
          <p:cNvPr id="12" name="Picture 4" descr="Brain Clipart Emoji - Brain Talking Cartoon - Png Download (#1210336) -  Pin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91" b="94353" l="352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144">
            <a:off x="5073392" y="2294954"/>
            <a:ext cx="1348832" cy="11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Library Download Actor Clipart Drama Performance - Musical Theater  Clipart - Png Download - Full Size Clipart (#292952) - Pin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31" y="51522"/>
            <a:ext cx="1858234" cy="12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5665" y="3910063"/>
            <a:ext cx="2776175" cy="2776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601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409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Accent SF</vt:lpstr>
      <vt:lpstr>Arial</vt:lpstr>
      <vt:lpstr>Berlin Sans FB</vt:lpstr>
      <vt:lpstr>Berlin Sans FB Demi</vt:lpstr>
      <vt:lpstr>Calibri</vt:lpstr>
      <vt:lpstr>Century Gothic</vt:lpstr>
      <vt:lpstr>Invite Engraved SF</vt:lpstr>
      <vt:lpstr>Palatino Linotype</vt:lpstr>
      <vt:lpstr>Wingdings</vt:lpstr>
      <vt:lpstr>1_Elemental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Gash,Eleanor</dc:creator>
  <cp:lastModifiedBy>Sarah Walker</cp:lastModifiedBy>
  <cp:revision>21</cp:revision>
  <cp:lastPrinted>2020-12-11T11:32:25Z</cp:lastPrinted>
  <dcterms:created xsi:type="dcterms:W3CDTF">2020-09-03T11:41:40Z</dcterms:created>
  <dcterms:modified xsi:type="dcterms:W3CDTF">2021-09-02T14:40:00Z</dcterms:modified>
</cp:coreProperties>
</file>