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9"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0" d="100"/>
          <a:sy n="90" d="100"/>
        </p:scale>
        <p:origin x="8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056E6-690D-4FA8-BA6B-0BE41482B275}" type="datetimeFigureOut">
              <a:rPr lang="en-GB" smtClean="0"/>
              <a:t>02/09/2021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A604A-E8F4-410A-AEDF-C82F7B2EBDC5}" type="slidenum">
              <a:rPr lang="en-GB" smtClean="0"/>
              <a:t>‹#›</a:t>
            </a:fld>
            <a:endParaRPr lang="en-GB"/>
          </a:p>
        </p:txBody>
      </p:sp>
    </p:spTree>
    <p:extLst>
      <p:ext uri="{BB962C8B-B14F-4D97-AF65-F5344CB8AC3E}">
        <p14:creationId xmlns:p14="http://schemas.microsoft.com/office/powerpoint/2010/main" val="188132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B3465A7E-2B20-41A0-9E3B-E79BAF9B114D}" type="datetimeFigureOut">
              <a:rPr lang="en-GB" smtClean="0"/>
              <a:t>02/09/2021</a:t>
            </a:fld>
            <a:endParaRPr lang="en-GB"/>
          </a:p>
        </p:txBody>
      </p:sp>
      <p:sp>
        <p:nvSpPr>
          <p:cNvPr id="16" name="Slide Number Placeholder 15"/>
          <p:cNvSpPr>
            <a:spLocks noGrp="1"/>
          </p:cNvSpPr>
          <p:nvPr>
            <p:ph type="sldNum" sz="quarter" idx="11"/>
          </p:nvPr>
        </p:nvSpPr>
        <p:spPr/>
        <p:txBody>
          <a:bodyPr/>
          <a:lstStyle/>
          <a:p>
            <a:fld id="{8CF04E2D-EBB4-41BD-A15C-FFE03A7D7A49}"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371508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465A7E-2B20-41A0-9E3B-E79BAF9B114D}"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04E2D-EBB4-41BD-A15C-FFE03A7D7A49}" type="slidenum">
              <a:rPr lang="en-GB" smtClean="0"/>
              <a:t>‹#›</a:t>
            </a:fld>
            <a:endParaRPr lang="en-GB"/>
          </a:p>
        </p:txBody>
      </p:sp>
    </p:spTree>
    <p:extLst>
      <p:ext uri="{BB962C8B-B14F-4D97-AF65-F5344CB8AC3E}">
        <p14:creationId xmlns:p14="http://schemas.microsoft.com/office/powerpoint/2010/main" val="346517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65A7E-2B20-41A0-9E3B-E79BAF9B114D}"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04E2D-EBB4-41BD-A15C-FFE03A7D7A49}" type="slidenum">
              <a:rPr lang="en-GB" smtClean="0"/>
              <a:t>‹#›</a:t>
            </a:fld>
            <a:endParaRPr lang="en-GB"/>
          </a:p>
        </p:txBody>
      </p:sp>
    </p:spTree>
    <p:extLst>
      <p:ext uri="{BB962C8B-B14F-4D97-AF65-F5344CB8AC3E}">
        <p14:creationId xmlns:p14="http://schemas.microsoft.com/office/powerpoint/2010/main" val="99883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B3465A7E-2B20-41A0-9E3B-E79BAF9B114D}" type="datetimeFigureOut">
              <a:rPr lang="en-GB" smtClean="0"/>
              <a:t>02/09/2021</a:t>
            </a:fld>
            <a:endParaRPr lang="en-GB"/>
          </a:p>
        </p:txBody>
      </p:sp>
      <p:sp>
        <p:nvSpPr>
          <p:cNvPr id="15" name="Slide Number Placeholder 14"/>
          <p:cNvSpPr>
            <a:spLocks noGrp="1"/>
          </p:cNvSpPr>
          <p:nvPr>
            <p:ph type="sldNum" sz="quarter" idx="11"/>
          </p:nvPr>
        </p:nvSpPr>
        <p:spPr/>
        <p:txBody>
          <a:bodyPr/>
          <a:lstStyle/>
          <a:p>
            <a:fld id="{8CF04E2D-EBB4-41BD-A15C-FFE03A7D7A49}"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111046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B3465A7E-2B20-41A0-9E3B-E79BAF9B114D}" type="datetimeFigureOut">
              <a:rPr lang="en-GB" smtClean="0"/>
              <a:t>02/09/2021</a:t>
            </a:fld>
            <a:endParaRPr lang="en-GB"/>
          </a:p>
        </p:txBody>
      </p:sp>
      <p:sp>
        <p:nvSpPr>
          <p:cNvPr id="13" name="Slide Number Placeholder 12"/>
          <p:cNvSpPr>
            <a:spLocks noGrp="1"/>
          </p:cNvSpPr>
          <p:nvPr>
            <p:ph type="sldNum" sz="quarter" idx="11"/>
          </p:nvPr>
        </p:nvSpPr>
        <p:spPr/>
        <p:txBody>
          <a:bodyPr/>
          <a:lstStyle/>
          <a:p>
            <a:fld id="{8CF04E2D-EBB4-41BD-A15C-FFE03A7D7A49}"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367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3465A7E-2B20-41A0-9E3B-E79BAF9B114D}" type="datetimeFigureOut">
              <a:rPr lang="en-GB" smtClean="0"/>
              <a:t>02/09/2021</a:t>
            </a:fld>
            <a:endParaRPr lang="en-GB"/>
          </a:p>
        </p:txBody>
      </p:sp>
      <p:sp>
        <p:nvSpPr>
          <p:cNvPr id="9" name="Slide Number Placeholder 8"/>
          <p:cNvSpPr>
            <a:spLocks noGrp="1"/>
          </p:cNvSpPr>
          <p:nvPr>
            <p:ph type="sldNum" sz="quarter" idx="11"/>
          </p:nvPr>
        </p:nvSpPr>
        <p:spPr/>
        <p:txBody>
          <a:bodyPr/>
          <a:lstStyle/>
          <a:p>
            <a:fld id="{8CF04E2D-EBB4-41BD-A15C-FFE03A7D7A49}"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656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B3465A7E-2B20-41A0-9E3B-E79BAF9B114D}" type="datetimeFigureOut">
              <a:rPr lang="en-GB" smtClean="0"/>
              <a:t>02/09/2021</a:t>
            </a:fld>
            <a:endParaRPr lang="en-GB"/>
          </a:p>
        </p:txBody>
      </p:sp>
      <p:sp>
        <p:nvSpPr>
          <p:cNvPr id="15" name="Slide Number Placeholder 14"/>
          <p:cNvSpPr>
            <a:spLocks noGrp="1"/>
          </p:cNvSpPr>
          <p:nvPr>
            <p:ph type="sldNum" sz="quarter" idx="11"/>
          </p:nvPr>
        </p:nvSpPr>
        <p:spPr/>
        <p:txBody>
          <a:bodyPr/>
          <a:lstStyle/>
          <a:p>
            <a:fld id="{8CF04E2D-EBB4-41BD-A15C-FFE03A7D7A49}"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4116001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B3465A7E-2B20-41A0-9E3B-E79BAF9B114D}" type="datetimeFigureOut">
              <a:rPr lang="en-GB" smtClean="0"/>
              <a:t>02/09/2021</a:t>
            </a:fld>
            <a:endParaRPr lang="en-GB"/>
          </a:p>
        </p:txBody>
      </p:sp>
      <p:sp>
        <p:nvSpPr>
          <p:cNvPr id="8" name="Slide Number Placeholder 7"/>
          <p:cNvSpPr>
            <a:spLocks noGrp="1"/>
          </p:cNvSpPr>
          <p:nvPr>
            <p:ph type="sldNum" sz="quarter" idx="11"/>
          </p:nvPr>
        </p:nvSpPr>
        <p:spPr/>
        <p:txBody>
          <a:bodyPr/>
          <a:lstStyle/>
          <a:p>
            <a:fld id="{8CF04E2D-EBB4-41BD-A15C-FFE03A7D7A49}"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127914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465A7E-2B20-41A0-9E3B-E79BAF9B114D}" type="datetimeFigureOut">
              <a:rPr lang="en-GB" smtClean="0"/>
              <a:t>02/09/2021</a:t>
            </a:fld>
            <a:endParaRPr lang="en-GB"/>
          </a:p>
        </p:txBody>
      </p:sp>
      <p:sp>
        <p:nvSpPr>
          <p:cNvPr id="6" name="Slide Number Placeholder 5"/>
          <p:cNvSpPr>
            <a:spLocks noGrp="1"/>
          </p:cNvSpPr>
          <p:nvPr>
            <p:ph type="sldNum" sz="quarter" idx="11"/>
          </p:nvPr>
        </p:nvSpPr>
        <p:spPr/>
        <p:txBody>
          <a:bodyPr/>
          <a:lstStyle/>
          <a:p>
            <a:fld id="{8CF04E2D-EBB4-41BD-A15C-FFE03A7D7A49}" type="slidenum">
              <a:rPr lang="en-GB" smtClean="0"/>
              <a:t>‹#›</a:t>
            </a:fld>
            <a:endParaRPr lang="en-GB"/>
          </a:p>
        </p:txBody>
      </p:sp>
      <p:sp>
        <p:nvSpPr>
          <p:cNvPr id="7" name="Footer Placeholder 6"/>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208670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B3465A7E-2B20-41A0-9E3B-E79BAF9B114D}" type="datetimeFigureOut">
              <a:rPr lang="en-GB" smtClean="0"/>
              <a:t>02/09/2021</a:t>
            </a:fld>
            <a:endParaRPr lang="en-GB"/>
          </a:p>
        </p:txBody>
      </p:sp>
      <p:sp>
        <p:nvSpPr>
          <p:cNvPr id="16" name="Slide Number Placeholder 15"/>
          <p:cNvSpPr>
            <a:spLocks noGrp="1"/>
          </p:cNvSpPr>
          <p:nvPr>
            <p:ph type="sldNum" sz="quarter" idx="11"/>
          </p:nvPr>
        </p:nvSpPr>
        <p:spPr/>
        <p:txBody>
          <a:bodyPr/>
          <a:lstStyle/>
          <a:p>
            <a:fld id="{8CF04E2D-EBB4-41BD-A15C-FFE03A7D7A49}"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657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B3465A7E-2B20-41A0-9E3B-E79BAF9B114D}" type="datetimeFigureOut">
              <a:rPr lang="en-GB" smtClean="0"/>
              <a:t>02/09/2021</a:t>
            </a:fld>
            <a:endParaRPr lang="en-GB"/>
          </a:p>
        </p:txBody>
      </p:sp>
      <p:sp>
        <p:nvSpPr>
          <p:cNvPr id="14" name="Slide Number Placeholder 13"/>
          <p:cNvSpPr>
            <a:spLocks noGrp="1"/>
          </p:cNvSpPr>
          <p:nvPr>
            <p:ph type="sldNum" sz="quarter" idx="11"/>
          </p:nvPr>
        </p:nvSpPr>
        <p:spPr/>
        <p:txBody>
          <a:bodyPr/>
          <a:lstStyle/>
          <a:p>
            <a:fld id="{8CF04E2D-EBB4-41BD-A15C-FFE03A7D7A49}"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269246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3465A7E-2B20-41A0-9E3B-E79BAF9B114D}" type="datetimeFigureOut">
              <a:rPr lang="en-GB" smtClean="0"/>
              <a:t>02/09/2021</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CF04E2D-EBB4-41BD-A15C-FFE03A7D7A49}" type="slidenum">
              <a:rPr lang="en-GB" smtClean="0"/>
              <a:t>‹#›</a:t>
            </a:fld>
            <a:endParaRPr lang="en-GB"/>
          </a:p>
        </p:txBody>
      </p:sp>
    </p:spTree>
    <p:extLst>
      <p:ext uri="{BB962C8B-B14F-4D97-AF65-F5344CB8AC3E}">
        <p14:creationId xmlns:p14="http://schemas.microsoft.com/office/powerpoint/2010/main" val="39211612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1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17" Type="http://schemas.microsoft.com/office/2007/relationships/hdphoto" Target="../media/hdphoto4.wdp"/><Relationship Id="rId2" Type="http://schemas.openxmlformats.org/officeDocument/2006/relationships/image" Target="../media/image2.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jpeg"/><Relationship Id="rId15" Type="http://schemas.microsoft.com/office/2007/relationships/hdphoto" Target="../media/hdphoto3.wdp"/><Relationship Id="rId10" Type="http://schemas.openxmlformats.org/officeDocument/2006/relationships/image" Target="../media/image8.png"/><Relationship Id="rId19" Type="http://schemas.microsoft.com/office/2007/relationships/hdphoto" Target="../media/hdphoto5.wdp"/><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8.wdp"/><Relationship Id="rId18" Type="http://schemas.openxmlformats.org/officeDocument/2006/relationships/image" Target="../media/image24.png"/><Relationship Id="rId3" Type="http://schemas.openxmlformats.org/officeDocument/2006/relationships/image" Target="../media/image15.jpeg"/><Relationship Id="rId21" Type="http://schemas.openxmlformats.org/officeDocument/2006/relationships/image" Target="../media/image27.png"/><Relationship Id="rId7" Type="http://schemas.openxmlformats.org/officeDocument/2006/relationships/image" Target="../media/image19.png"/><Relationship Id="rId12" Type="http://schemas.openxmlformats.org/officeDocument/2006/relationships/image" Target="../media/image22.png"/><Relationship Id="rId17" Type="http://schemas.microsoft.com/office/2007/relationships/hdphoto" Target="../media/hdphoto9.wdp"/><Relationship Id="rId2" Type="http://schemas.openxmlformats.org/officeDocument/2006/relationships/image" Target="../media/image2.png"/><Relationship Id="rId16" Type="http://schemas.openxmlformats.org/officeDocument/2006/relationships/image" Target="../media/image23.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1.png"/><Relationship Id="rId24" Type="http://schemas.microsoft.com/office/2007/relationships/hdphoto" Target="../media/hdphoto10.wdp"/><Relationship Id="rId5" Type="http://schemas.openxmlformats.org/officeDocument/2006/relationships/image" Target="../media/image17.png"/><Relationship Id="rId15" Type="http://schemas.microsoft.com/office/2007/relationships/hdphoto" Target="../media/hdphoto2.wdp"/><Relationship Id="rId23" Type="http://schemas.openxmlformats.org/officeDocument/2006/relationships/image" Target="../media/image29.png"/><Relationship Id="rId10" Type="http://schemas.microsoft.com/office/2007/relationships/hdphoto" Target="../media/hdphoto7.wdp"/><Relationship Id="rId19"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7.png"/><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1028" name="Picture 4" descr="Light Clip Art | Clipart Panda - Free Clipart Images | Camera clip art,  Light clips, Fre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095" y="0"/>
            <a:ext cx="3789239" cy="21781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Question Mark Background clipart - Information, Question, Text, transparent clip  ar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3000" r="98556">
                        <a14:foregroundMark x1="32667" y1="37258" x2="32667" y2="37258"/>
                        <a14:foregroundMark x1="11667" y1="48387" x2="11667" y2="48387"/>
                        <a14:foregroundMark x1="9444" y1="64355" x2="9444" y2="64355"/>
                        <a14:foregroundMark x1="26556" y1="64677" x2="26556" y2="64677"/>
                        <a14:foregroundMark x1="46889" y1="70000" x2="46889" y2="70000"/>
                        <a14:foregroundMark x1="69667" y1="67742" x2="69667" y2="67742"/>
                        <a14:foregroundMark x1="71000" y1="51452" x2="71000" y2="51452"/>
                        <a14:foregroundMark x1="90778" y1="49032" x2="90778" y2="49032"/>
                        <a14:foregroundMark x1="87889" y1="65323" x2="87889" y2="65323"/>
                      </a14:backgroundRemoval>
                    </a14:imgEffect>
                  </a14:imgLayer>
                </a14:imgProps>
              </a:ext>
              <a:ext uri="{28A0092B-C50C-407E-A947-70E740481C1C}">
                <a14:useLocalDpi xmlns:a14="http://schemas.microsoft.com/office/drawing/2010/main" val="0"/>
              </a:ext>
            </a:extLst>
          </a:blip>
          <a:srcRect/>
          <a:stretch>
            <a:fillRect/>
          </a:stretch>
        </p:blipFill>
        <p:spPr bwMode="auto">
          <a:xfrm>
            <a:off x="5833034" y="-18349"/>
            <a:ext cx="3215020" cy="221479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257327" y="1612989"/>
            <a:ext cx="2818386" cy="261610"/>
          </a:xfrm>
          <a:prstGeom prst="rect">
            <a:avLst/>
          </a:prstGeom>
        </p:spPr>
        <p:txBody>
          <a:bodyPr wrap="square">
            <a:spAutoFit/>
          </a:bodyPr>
          <a:lstStyle/>
          <a:p>
            <a:r>
              <a:rPr lang="en-GB" sz="1100" b="1" dirty="0">
                <a:solidFill>
                  <a:schemeClr val="bg1"/>
                </a:solidFill>
                <a:latin typeface="Berlin Sans FB" panose="020E0602020502020306" pitchFamily="34" charset="0"/>
              </a:rPr>
              <a:t>New Skill/Technique         Retrieval</a:t>
            </a:r>
          </a:p>
        </p:txBody>
      </p:sp>
      <p:sp>
        <p:nvSpPr>
          <p:cNvPr id="7" name="Rectangle 6"/>
          <p:cNvSpPr/>
          <p:nvPr/>
        </p:nvSpPr>
        <p:spPr>
          <a:xfrm>
            <a:off x="77345" y="1585424"/>
            <a:ext cx="179982" cy="251870"/>
          </a:xfrm>
          <a:prstGeom prst="rect">
            <a:avLst/>
          </a:prstGeom>
          <a:solidFill>
            <a:srgbClr val="008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382466" y="169435"/>
            <a:ext cx="2651387" cy="1205138"/>
          </a:xfrm>
          <a:prstGeom prst="rect">
            <a:avLst/>
          </a:prstGeom>
          <a:noFill/>
        </p:spPr>
        <p:txBody>
          <a:bodyPr wrap="square" rtlCol="0">
            <a:spAutoFit/>
          </a:bodyPr>
          <a:lstStyle/>
          <a:p>
            <a:pPr algn="ctr"/>
            <a:r>
              <a:rPr lang="en-GB" sz="1400" dirty="0">
                <a:effectLst>
                  <a:glow rad="228600">
                    <a:schemeClr val="accent1">
                      <a:satMod val="175000"/>
                      <a:alpha val="40000"/>
                    </a:schemeClr>
                  </a:glow>
                </a:effectLst>
                <a:latin typeface="Invite Engraved SF" pitchFamily="2" charset="0"/>
              </a:rPr>
              <a:t>The scheme in focus during this half term is:</a:t>
            </a:r>
          </a:p>
          <a:p>
            <a:pPr algn="ctr"/>
            <a:endParaRPr lang="en-GB" sz="1400" dirty="0">
              <a:effectLst>
                <a:glow rad="228600">
                  <a:schemeClr val="accent1">
                    <a:satMod val="175000"/>
                    <a:alpha val="40000"/>
                  </a:schemeClr>
                </a:glow>
              </a:effectLst>
              <a:latin typeface="Invite Engraved SF" pitchFamily="2" charset="0"/>
            </a:endParaRPr>
          </a:p>
          <a:p>
            <a:pPr algn="ctr">
              <a:lnSpc>
                <a:spcPct val="150000"/>
              </a:lnSpc>
            </a:pPr>
            <a:r>
              <a:rPr lang="en-GB" sz="1200" dirty="0">
                <a:effectLst>
                  <a:glow rad="228600">
                    <a:srgbClr val="FFC000">
                      <a:alpha val="40000"/>
                    </a:srgbClr>
                  </a:glow>
                </a:effectLst>
                <a:latin typeface="Invite Engraved SF" pitchFamily="2" charset="0"/>
              </a:rPr>
              <a:t>Theatre Practitioners </a:t>
            </a:r>
          </a:p>
        </p:txBody>
      </p:sp>
      <p:sp>
        <p:nvSpPr>
          <p:cNvPr id="57" name="Rectangle 56"/>
          <p:cNvSpPr/>
          <p:nvPr/>
        </p:nvSpPr>
        <p:spPr>
          <a:xfrm>
            <a:off x="1771606" y="1593257"/>
            <a:ext cx="179982" cy="251870"/>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9" name="Table 48"/>
          <p:cNvGraphicFramePr>
            <a:graphicFrameLocks noGrp="1"/>
          </p:cNvGraphicFramePr>
          <p:nvPr>
            <p:extLst>
              <p:ext uri="{D42A27DB-BD31-4B8C-83A1-F6EECF244321}">
                <p14:modId xmlns:p14="http://schemas.microsoft.com/office/powerpoint/2010/main" val="4292272693"/>
              </p:ext>
            </p:extLst>
          </p:nvPr>
        </p:nvGraphicFramePr>
        <p:xfrm>
          <a:off x="526" y="1925906"/>
          <a:ext cx="5285330" cy="4950138"/>
        </p:xfrm>
        <a:graphic>
          <a:graphicData uri="http://schemas.openxmlformats.org/drawingml/2006/table">
            <a:tbl>
              <a:tblPr>
                <a:effectLst/>
                <a:tableStyleId>{638B1855-1B75-4FBE-930C-398BA8C253C6}</a:tableStyleId>
              </a:tblPr>
              <a:tblGrid>
                <a:gridCol w="1148021">
                  <a:extLst>
                    <a:ext uri="{9D8B030D-6E8A-4147-A177-3AD203B41FA5}">
                      <a16:colId xmlns:a16="http://schemas.microsoft.com/office/drawing/2014/main" val="4160239465"/>
                    </a:ext>
                  </a:extLst>
                </a:gridCol>
                <a:gridCol w="4137309">
                  <a:extLst>
                    <a:ext uri="{9D8B030D-6E8A-4147-A177-3AD203B41FA5}">
                      <a16:colId xmlns:a16="http://schemas.microsoft.com/office/drawing/2014/main" val="792717629"/>
                    </a:ext>
                  </a:extLst>
                </a:gridCol>
              </a:tblGrid>
              <a:tr h="210093">
                <a:tc>
                  <a:txBody>
                    <a:bodyPr/>
                    <a:lstStyle/>
                    <a:p>
                      <a:pPr lvl="0" algn="l">
                        <a:defRPr/>
                      </a:pPr>
                      <a:r>
                        <a:rPr lang="en-US" sz="900" b="1" dirty="0">
                          <a:solidFill>
                            <a:schemeClr val="tx1"/>
                          </a:solidFill>
                          <a:latin typeface="Arial" panose="020B0604020202020204" pitchFamily="34" charset="0"/>
                          <a:cs typeface="Arial" panose="020B0604020202020204" pitchFamily="34" charset="0"/>
                        </a:rPr>
                        <a:t>Knowledge/</a:t>
                      </a:r>
                      <a:r>
                        <a:rPr lang="en-US" sz="900" b="1" baseline="0" dirty="0">
                          <a:solidFill>
                            <a:schemeClr val="tx1"/>
                          </a:solidFill>
                          <a:latin typeface="Arial" panose="020B0604020202020204" pitchFamily="34" charset="0"/>
                          <a:cs typeface="Arial" panose="020B0604020202020204" pitchFamily="34" charset="0"/>
                        </a:rPr>
                        <a:t> </a:t>
                      </a:r>
                      <a:r>
                        <a:rPr lang="en-US" sz="900" b="1" dirty="0">
                          <a:solidFill>
                            <a:schemeClr val="tx1"/>
                          </a:solidFill>
                          <a:latin typeface="Arial" panose="020B0604020202020204" pitchFamily="34" charset="0"/>
                          <a:cs typeface="Arial" panose="020B0604020202020204" pitchFamily="34" charset="0"/>
                        </a:rPr>
                        <a:t>skill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a:r>
                        <a:rPr lang="en-GB" sz="900" b="1" dirty="0">
                          <a:solidFill>
                            <a:schemeClr val="tx1"/>
                          </a:solidFill>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5669945"/>
                  </a:ext>
                </a:extLst>
              </a:tr>
              <a:tr h="415397">
                <a:tc>
                  <a:txBody>
                    <a:bodyPr/>
                    <a:lstStyle/>
                    <a:p>
                      <a:pPr lvl="0" algn="l" fontAlgn="b"/>
                      <a:r>
                        <a:rPr lang="en-GB" sz="800" b="1" u="none" strike="noStrike">
                          <a:solidFill>
                            <a:srgbClr val="009900"/>
                          </a:solidFill>
                          <a:effectLst/>
                          <a:latin typeface="Arial" panose="020B0604020202020204" pitchFamily="34" charset="0"/>
                          <a:cs typeface="Arial" panose="020B0604020202020204" pitchFamily="34" charset="0"/>
                        </a:rPr>
                        <a:t>Alienation effect</a:t>
                      </a:r>
                      <a:endParaRPr lang="en-GB" sz="800" b="1" i="0" u="none" strike="noStrike">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It involves the use of techniques designed to distance the audience from emotional involvement in the play through jolting reminders of the artificiality of the theatrical performance.</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28843899"/>
                  </a:ext>
                </a:extLst>
              </a:tr>
              <a:tr h="168599">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Didactic</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Designed or intended to teach.</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09505302"/>
                  </a:ext>
                </a:extLst>
              </a:tr>
              <a:tr h="284721">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Split role</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This is where more than one actor plays the same character. For instance, the actor playing the main character might rotate from scene to scene.</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34261566"/>
                  </a:ext>
                </a:extLst>
              </a:tr>
              <a:tr h="391939">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Ensemble work</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an approach to acting that aims for a unified effect achieved by all members of a cast working together on behalf of the play, rather than emphasizing individual performances.</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57367906"/>
                  </a:ext>
                </a:extLst>
              </a:tr>
              <a:tr h="363752">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Verbatim</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A form of documented theatre in which plays are constructed from the precise words spoken by people interviewed about a particular event or topic.</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69992834"/>
                  </a:ext>
                </a:extLst>
              </a:tr>
              <a:tr h="292315">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Choral Work</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The chorus in Classical Greek drama was a group of actors who described and commented upon the main action of a play with song, dance, and recitation.</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29044580"/>
                  </a:ext>
                </a:extLst>
              </a:tr>
              <a:tr h="432765">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Subtext</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This is content underneath the dialogue. Under dialogue, there can be conflict, anger, competition, pride, showing off, or other implicit ideas and emotions. Subtext is the unspoken thoughts and motives of characters — what they really think and believe.</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4285747"/>
                  </a:ext>
                </a:extLst>
              </a:tr>
              <a:tr h="213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Improvisation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effectLst/>
                          <a:latin typeface="Arial" panose="020B0604020202020204" pitchFamily="34" charset="0"/>
                          <a:ea typeface="+mn-ea"/>
                          <a:cs typeface="Arial" panose="020B0604020202020204" pitchFamily="34" charset="0"/>
                        </a:rPr>
                        <a:t>A very spontaneous performance without specific or scripted preparation.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716537"/>
                  </a:ext>
                </a:extLst>
              </a:tr>
              <a:tr h="278730">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   Direct address</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Speaking directly to the audience to break the fourth wall and destroy any illusion of reality.</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91515318"/>
                  </a:ext>
                </a:extLst>
              </a:tr>
              <a:tr h="278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latin typeface="Arial" panose="020B0604020202020204" pitchFamily="34" charset="0"/>
                          <a:cs typeface="Arial" panose="020B0604020202020204" pitchFamily="34" charset="0"/>
                        </a:rPr>
                        <a:t>Hot seating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800" b="0" kern="1200" dirty="0">
                          <a:solidFill>
                            <a:schemeClr val="dk1"/>
                          </a:solidFill>
                          <a:effectLst/>
                          <a:latin typeface="Arial" panose="020B0604020202020204" pitchFamily="34" charset="0"/>
                          <a:ea typeface="+mn-ea"/>
                          <a:cs typeface="Arial" panose="020B0604020202020204" pitchFamily="34" charset="0"/>
                        </a:rPr>
                        <a:t>A character is questioned by the group about his or her background, </a:t>
                      </a:r>
                      <a:r>
                        <a:rPr lang="en-US" sz="800" b="0" kern="1200" dirty="0" err="1">
                          <a:solidFill>
                            <a:schemeClr val="dk1"/>
                          </a:solidFill>
                          <a:effectLst/>
                          <a:latin typeface="Arial" panose="020B0604020202020204" pitchFamily="34" charset="0"/>
                          <a:ea typeface="+mn-ea"/>
                          <a:cs typeface="Arial" panose="020B0604020202020204" pitchFamily="34" charset="0"/>
                        </a:rPr>
                        <a:t>behaviour</a:t>
                      </a:r>
                      <a:r>
                        <a:rPr lang="en-US" sz="800" b="0" kern="1200" dirty="0">
                          <a:solidFill>
                            <a:schemeClr val="dk1"/>
                          </a:solidFill>
                          <a:effectLst/>
                          <a:latin typeface="Arial" panose="020B0604020202020204" pitchFamily="34" charset="0"/>
                          <a:ea typeface="+mn-ea"/>
                          <a:cs typeface="Arial" panose="020B0604020202020204" pitchFamily="34" charset="0"/>
                        </a:rPr>
                        <a:t> and motivation.</a:t>
                      </a:r>
                      <a:endParaRPr lang="en-GB" sz="8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37747975"/>
                  </a:ext>
                </a:extLst>
              </a:tr>
              <a:tr h="278730">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Theatre in education</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Theatre in Education (</a:t>
                      </a:r>
                      <a:r>
                        <a:rPr lang="en-US" sz="800" b="0" u="none" strike="noStrike" dirty="0" err="1">
                          <a:solidFill>
                            <a:srgbClr val="009900"/>
                          </a:solidFill>
                          <a:effectLst/>
                          <a:latin typeface="Arial" panose="020B0604020202020204" pitchFamily="34" charset="0"/>
                          <a:cs typeface="Arial" panose="020B0604020202020204" pitchFamily="34" charset="0"/>
                        </a:rPr>
                        <a:t>TiE</a:t>
                      </a:r>
                      <a:r>
                        <a:rPr lang="en-US" sz="800" b="0" u="none" strike="noStrike" dirty="0">
                          <a:solidFill>
                            <a:srgbClr val="009900"/>
                          </a:solidFill>
                          <a:effectLst/>
                          <a:latin typeface="Arial" panose="020B0604020202020204" pitchFamily="34" charset="0"/>
                          <a:cs typeface="Arial" panose="020B0604020202020204" pitchFamily="34" charset="0"/>
                        </a:rPr>
                        <a:t>) is a process that uses interactive theatre/drama practices to help aid the educational process</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61977744"/>
                  </a:ext>
                </a:extLst>
              </a:tr>
              <a:tr h="278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Movement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800" b="0" kern="1200" dirty="0">
                          <a:solidFill>
                            <a:schemeClr val="dk1"/>
                          </a:solidFill>
                          <a:effectLst/>
                          <a:latin typeface="Arial" panose="020B0604020202020204" pitchFamily="34" charset="0"/>
                          <a:ea typeface="+mn-ea"/>
                          <a:cs typeface="Arial" panose="020B0604020202020204" pitchFamily="34" charset="0"/>
                        </a:rPr>
                        <a:t>Where we move to on and around the stage avoiding the blocking  another actor.</a:t>
                      </a:r>
                      <a:endParaRPr lang="en-GB" sz="8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7803"/>
                  </a:ext>
                </a:extLst>
              </a:tr>
              <a:tr h="525207">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Thought tunnel/ conscience alley</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Provides the opportunity to explore a decision, problem or dilemma. A useful strategy for exploring any kind of dilemma faced by a character. The class forms two lines facing each other.</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41597192"/>
                  </a:ext>
                </a:extLst>
              </a:tr>
              <a:tr h="124792">
                <a:tc>
                  <a:txBody>
                    <a:bodyPr/>
                    <a:lstStyle/>
                    <a:p>
                      <a:pPr algn="l" fontAlgn="b"/>
                      <a:r>
                        <a:rPr lang="en-GB" sz="800" b="1" i="0" u="none" strike="noStrike" dirty="0">
                          <a:solidFill>
                            <a:srgbClr val="000000"/>
                          </a:solidFill>
                          <a:effectLst/>
                          <a:latin typeface="Arial" panose="020B0604020202020204" pitchFamily="34" charset="0"/>
                          <a:cs typeface="Arial" panose="020B0604020202020204" pitchFamily="34" charset="0"/>
                        </a:rPr>
                        <a:t>Direct address</a:t>
                      </a:r>
                    </a:p>
                  </a:txBody>
                  <a:tcPr marL="4813" marR="4813" marT="481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Speaking directly to the audience to break the fourth wall and destroy any illusion of reality.</a:t>
                      </a:r>
                    </a:p>
                  </a:txBody>
                  <a:tcPr marL="4813" marR="4813" marT="481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76248002"/>
                  </a:ext>
                </a:extLst>
              </a:tr>
              <a:tr h="124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8000"/>
                          </a:solidFill>
                          <a:latin typeface="Arial" panose="020B0604020202020204" pitchFamily="34" charset="0"/>
                          <a:cs typeface="Arial" panose="020B0604020202020204" pitchFamily="34" charset="0"/>
                        </a:rPr>
                        <a:t>Gesture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800" b="0" i="0" kern="1200" dirty="0">
                          <a:solidFill>
                            <a:srgbClr val="008000"/>
                          </a:solidFill>
                          <a:effectLst/>
                          <a:latin typeface="Arial" panose="020B0604020202020204" pitchFamily="34" charset="0"/>
                          <a:ea typeface="+mn-ea"/>
                          <a:cs typeface="Arial" panose="020B0604020202020204" pitchFamily="34" charset="0"/>
                        </a:rPr>
                        <a:t>In acting gesture is defined as a sign that communicates a character's action, state of mind and relationship with other characters to an audience.</a:t>
                      </a:r>
                      <a:endParaRPr lang="en-GB" sz="800" b="0" dirty="0">
                        <a:solidFill>
                          <a:srgbClr val="00800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24091236"/>
                  </a:ext>
                </a:extLst>
              </a:tr>
            </a:tbl>
          </a:graphicData>
        </a:graphic>
      </p:graphicFrame>
      <p:sp>
        <p:nvSpPr>
          <p:cNvPr id="22" name="Explosion 2 21"/>
          <p:cNvSpPr/>
          <p:nvPr/>
        </p:nvSpPr>
        <p:spPr>
          <a:xfrm>
            <a:off x="-5881" y="-20622"/>
            <a:ext cx="2280621" cy="1731981"/>
          </a:xfrm>
          <a:prstGeom prst="irregularSeal2">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solidFill>
              <a:schemeClr val="tx1">
                <a:lumMod val="95000"/>
              </a:schemeClr>
            </a:solidFill>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Rectangle 22"/>
          <p:cNvSpPr/>
          <p:nvPr/>
        </p:nvSpPr>
        <p:spPr>
          <a:xfrm rot="19835710">
            <a:off x="185487" y="515022"/>
            <a:ext cx="1662635" cy="646331"/>
          </a:xfrm>
          <a:prstGeom prst="rect">
            <a:avLst/>
          </a:prstGeom>
        </p:spPr>
        <p:txBody>
          <a:bodyPr wrap="none">
            <a:spAutoFit/>
          </a:bodyPr>
          <a:lstStyle/>
          <a:p>
            <a:pPr algn="ctr"/>
            <a:r>
              <a:rPr lang="en-GB" dirty="0">
                <a:ln>
                  <a:solidFill>
                    <a:schemeClr val="tx1"/>
                  </a:solidFill>
                </a:ln>
                <a:solidFill>
                  <a:schemeClr val="bg1"/>
                </a:solidFill>
                <a:latin typeface="Berlin Sans FB Demi" panose="020E0802020502020306" pitchFamily="34" charset="0"/>
              </a:rPr>
              <a:t>Preparing for </a:t>
            </a:r>
          </a:p>
          <a:p>
            <a:pPr algn="ctr"/>
            <a:r>
              <a:rPr lang="en-GB" dirty="0">
                <a:ln>
                  <a:solidFill>
                    <a:schemeClr val="tx1"/>
                  </a:solidFill>
                </a:ln>
                <a:solidFill>
                  <a:schemeClr val="bg1"/>
                </a:solidFill>
                <a:latin typeface="Berlin Sans FB Demi" panose="020E0802020502020306" pitchFamily="34" charset="0"/>
              </a:rPr>
              <a:t>GCSE DRAMA!</a:t>
            </a:r>
          </a:p>
        </p:txBody>
      </p:sp>
      <p:pic>
        <p:nvPicPr>
          <p:cNvPr id="25" name="Picture 2" descr="Interview: Playwright John Godber - The State Of The Arts : The State Of  The Ar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573" y="1661024"/>
            <a:ext cx="2034585" cy="18020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4" name="Rectangle 63"/>
          <p:cNvSpPr/>
          <p:nvPr/>
        </p:nvSpPr>
        <p:spPr>
          <a:xfrm>
            <a:off x="7073927" y="1678049"/>
            <a:ext cx="1525450" cy="338554"/>
          </a:xfrm>
          <a:prstGeom prst="rect">
            <a:avLst/>
          </a:prstGeom>
        </p:spPr>
        <p:txBody>
          <a:bodyPr wrap="square">
            <a:spAutoFit/>
          </a:bodyPr>
          <a:lstStyle/>
          <a:p>
            <a:pPr lvl="0" algn="ctr">
              <a:defRPr/>
            </a:pPr>
            <a:r>
              <a:rPr lang="en-GB" sz="1600" dirty="0">
                <a:ln>
                  <a:solidFill>
                    <a:schemeClr val="tx1"/>
                  </a:solidFill>
                </a:ln>
                <a:solidFill>
                  <a:schemeClr val="bg1"/>
                </a:solidFill>
                <a:latin typeface="Berlin Sans FB Demi" panose="020E0802020502020306" pitchFamily="34" charset="0"/>
              </a:rPr>
              <a:t>John Godber</a:t>
            </a:r>
          </a:p>
        </p:txBody>
      </p:sp>
      <p:pic>
        <p:nvPicPr>
          <p:cNvPr id="30" name="Picture 4" descr="Steven Berkoff - Literat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7929" y="3478884"/>
            <a:ext cx="1727194" cy="17271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7"/>
          <a:srcRect l="3807" t="3464" b="6245"/>
          <a:stretch/>
        </p:blipFill>
        <p:spPr>
          <a:xfrm>
            <a:off x="5506001" y="1851602"/>
            <a:ext cx="1687619" cy="1606538"/>
          </a:xfrm>
          <a:prstGeom prst="rect">
            <a:avLst/>
          </a:prstGeom>
        </p:spPr>
      </p:pic>
      <p:sp>
        <p:nvSpPr>
          <p:cNvPr id="36" name="Cloud Callout 35"/>
          <p:cNvSpPr/>
          <p:nvPr/>
        </p:nvSpPr>
        <p:spPr>
          <a:xfrm rot="303654">
            <a:off x="5589486" y="-13239"/>
            <a:ext cx="2099191" cy="1754928"/>
          </a:xfrm>
          <a:prstGeom prst="cloudCallout">
            <a:avLst>
              <a:gd name="adj1" fmla="val -68142"/>
              <a:gd name="adj2" fmla="val 3668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7" name="Picture 4" descr="Brain Clipart Emoji - Brain Talking Cartoon - Png Download (#1210336) -  PinClipart"/>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791" b="94353" l="3523" r="96364"/>
                    </a14:imgEffect>
                  </a14:imgLayer>
                </a14:imgProps>
              </a:ext>
              <a:ext uri="{28A0092B-C50C-407E-A947-70E740481C1C}">
                <a14:useLocalDpi xmlns:a14="http://schemas.microsoft.com/office/drawing/2010/main" val="0"/>
              </a:ext>
            </a:extLst>
          </a:blip>
          <a:srcRect/>
          <a:stretch>
            <a:fillRect/>
          </a:stretch>
        </p:blipFill>
        <p:spPr bwMode="auto">
          <a:xfrm rot="20542144">
            <a:off x="4733113" y="1133735"/>
            <a:ext cx="1319106" cy="10882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10"/>
          <a:stretch>
            <a:fillRect/>
          </a:stretch>
        </p:blipFill>
        <p:spPr>
          <a:xfrm>
            <a:off x="7319260" y="132222"/>
            <a:ext cx="1752195" cy="1528802"/>
          </a:xfrm>
          <a:prstGeom prst="rect">
            <a:avLst/>
          </a:prstGeom>
        </p:spPr>
      </p:pic>
      <p:sp>
        <p:nvSpPr>
          <p:cNvPr id="66" name="Rectangle 65"/>
          <p:cNvSpPr/>
          <p:nvPr/>
        </p:nvSpPr>
        <p:spPr>
          <a:xfrm>
            <a:off x="5794485" y="239232"/>
            <a:ext cx="1689192" cy="923330"/>
          </a:xfrm>
          <a:prstGeom prst="rect">
            <a:avLst/>
          </a:prstGeom>
        </p:spPr>
        <p:txBody>
          <a:bodyPr wrap="square">
            <a:spAutoFit/>
          </a:bodyPr>
          <a:lstStyle/>
          <a:p>
            <a:pPr algn="ctr"/>
            <a:r>
              <a:rPr lang="en-GB" dirty="0">
                <a:ln>
                  <a:solidFill>
                    <a:schemeClr val="accent6">
                      <a:lumMod val="75000"/>
                    </a:schemeClr>
                  </a:solidFill>
                </a:ln>
                <a:solidFill>
                  <a:schemeClr val="bg1"/>
                </a:solidFill>
                <a:latin typeface="Berlin Sans FB Demi" panose="020E0802020502020306" pitchFamily="34" charset="0"/>
              </a:rPr>
              <a:t>What is a theatre practitioner?!</a:t>
            </a:r>
          </a:p>
        </p:txBody>
      </p:sp>
      <p:sp>
        <p:nvSpPr>
          <p:cNvPr id="38" name="TextBox 37"/>
          <p:cNvSpPr txBox="1"/>
          <p:nvPr/>
        </p:nvSpPr>
        <p:spPr>
          <a:xfrm>
            <a:off x="6113950" y="1093273"/>
            <a:ext cx="1141193" cy="553998"/>
          </a:xfrm>
          <a:prstGeom prst="rect">
            <a:avLst/>
          </a:prstGeom>
          <a:noFill/>
        </p:spPr>
        <p:txBody>
          <a:bodyPr wrap="square" rtlCol="0">
            <a:spAutoFit/>
          </a:bodyPr>
          <a:lstStyle/>
          <a:p>
            <a:pPr algn="ctr"/>
            <a:r>
              <a:rPr lang="en-GB"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Scan the barcode to find out!</a:t>
            </a:r>
          </a:p>
        </p:txBody>
      </p:sp>
      <p:sp>
        <p:nvSpPr>
          <p:cNvPr id="71" name="Rectangle 70"/>
          <p:cNvSpPr/>
          <p:nvPr/>
        </p:nvSpPr>
        <p:spPr>
          <a:xfrm>
            <a:off x="5462459" y="3628328"/>
            <a:ext cx="1702663" cy="338554"/>
          </a:xfrm>
          <a:prstGeom prst="rect">
            <a:avLst/>
          </a:prstGeom>
        </p:spPr>
        <p:txBody>
          <a:bodyPr wrap="square">
            <a:spAutoFit/>
          </a:bodyPr>
          <a:lstStyle/>
          <a:p>
            <a:pPr lvl="0" algn="ctr">
              <a:defRPr/>
            </a:pPr>
            <a:r>
              <a:rPr lang="en-GB" sz="1600" dirty="0">
                <a:ln>
                  <a:solidFill>
                    <a:schemeClr val="tx1"/>
                  </a:solidFill>
                </a:ln>
                <a:solidFill>
                  <a:schemeClr val="bg1"/>
                </a:solidFill>
                <a:latin typeface="Berlin Sans FB Demi" panose="020E0802020502020306" pitchFamily="34" charset="0"/>
              </a:rPr>
              <a:t>Steven Berkoff</a:t>
            </a:r>
          </a:p>
        </p:txBody>
      </p:sp>
      <p:pic>
        <p:nvPicPr>
          <p:cNvPr id="43" name="Picture 42"/>
          <p:cNvPicPr>
            <a:picLocks noChangeAspect="1"/>
          </p:cNvPicPr>
          <p:nvPr/>
        </p:nvPicPr>
        <p:blipFill rotWithShape="1">
          <a:blip r:embed="rId11"/>
          <a:srcRect l="5239" t="8611" r="3197" b="6557"/>
          <a:stretch/>
        </p:blipFill>
        <p:spPr>
          <a:xfrm>
            <a:off x="7336278" y="3513031"/>
            <a:ext cx="1728123" cy="1667778"/>
          </a:xfrm>
          <a:prstGeom prst="rect">
            <a:avLst/>
          </a:prstGeom>
        </p:spPr>
      </p:pic>
      <p:pic>
        <p:nvPicPr>
          <p:cNvPr id="45" name="Picture 44"/>
          <p:cNvPicPr>
            <a:picLocks noChangeAspect="1"/>
          </p:cNvPicPr>
          <p:nvPr/>
        </p:nvPicPr>
        <p:blipFill>
          <a:blip r:embed="rId12"/>
          <a:stretch>
            <a:fillRect/>
          </a:stretch>
        </p:blipFill>
        <p:spPr>
          <a:xfrm>
            <a:off x="5526966" y="5154145"/>
            <a:ext cx="1666654" cy="1653882"/>
          </a:xfrm>
          <a:prstGeom prst="rect">
            <a:avLst/>
          </a:prstGeom>
        </p:spPr>
      </p:pic>
      <p:pic>
        <p:nvPicPr>
          <p:cNvPr id="46" name="Picture 8" descr="Bertolt Brecht - IMD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34730" y="5070432"/>
            <a:ext cx="1743677" cy="19420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5" name="Rectangle 74"/>
          <p:cNvSpPr/>
          <p:nvPr/>
        </p:nvSpPr>
        <p:spPr>
          <a:xfrm>
            <a:off x="7467269" y="5156075"/>
            <a:ext cx="1447174" cy="338554"/>
          </a:xfrm>
          <a:prstGeom prst="rect">
            <a:avLst/>
          </a:prstGeom>
        </p:spPr>
        <p:txBody>
          <a:bodyPr wrap="square">
            <a:spAutoFit/>
          </a:bodyPr>
          <a:lstStyle/>
          <a:p>
            <a:pPr lvl="0" algn="ctr">
              <a:defRPr/>
            </a:pPr>
            <a:r>
              <a:rPr lang="en-GB" sz="1600" dirty="0">
                <a:ln>
                  <a:solidFill>
                    <a:schemeClr val="tx1"/>
                  </a:solidFill>
                </a:ln>
                <a:solidFill>
                  <a:schemeClr val="bg1"/>
                </a:solidFill>
                <a:latin typeface="Berlin Sans FB Demi" panose="020E0802020502020306" pitchFamily="34" charset="0"/>
              </a:rPr>
              <a:t>Bertolt Brecht</a:t>
            </a:r>
          </a:p>
        </p:txBody>
      </p:sp>
      <p:pic>
        <p:nvPicPr>
          <p:cNvPr id="76" name="Picture 2" descr="Arrow pointing up Royalty Free Vector Image - VectorStock"/>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2963" l="5000" r="90000"/>
                    </a14:imgEffect>
                  </a14:imgLayer>
                </a14:imgProps>
              </a:ext>
              <a:ext uri="{28A0092B-C50C-407E-A947-70E740481C1C}">
                <a14:useLocalDpi xmlns:a14="http://schemas.microsoft.com/office/drawing/2010/main" val="0"/>
              </a:ext>
            </a:extLst>
          </a:blip>
          <a:srcRect/>
          <a:stretch>
            <a:fillRect/>
          </a:stretch>
        </p:blipFill>
        <p:spPr bwMode="auto">
          <a:xfrm rot="16795786" flipH="1">
            <a:off x="7357601" y="2749149"/>
            <a:ext cx="567942" cy="85384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Arrow pointing up Royalty Free Vector Image - VectorStock"/>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2963" l="5000" r="90000"/>
                    </a14:imgEffect>
                  </a14:imgLayer>
                </a14:imgProps>
              </a:ext>
              <a:ext uri="{28A0092B-C50C-407E-A947-70E740481C1C}">
                <a14:useLocalDpi xmlns:a14="http://schemas.microsoft.com/office/drawing/2010/main" val="0"/>
              </a:ext>
            </a:extLst>
          </a:blip>
          <a:srcRect/>
          <a:stretch>
            <a:fillRect/>
          </a:stretch>
        </p:blipFill>
        <p:spPr bwMode="auto">
          <a:xfrm rot="14029152" flipH="1" flipV="1">
            <a:off x="6680052" y="4549607"/>
            <a:ext cx="567942" cy="87223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Arrow pointing up Royalty Free Vector Image - VectorStock"/>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92963" l="5000" r="90000"/>
                    </a14:imgEffect>
                  </a14:imgLayer>
                </a14:imgProps>
              </a:ext>
              <a:ext uri="{28A0092B-C50C-407E-A947-70E740481C1C}">
                <a14:useLocalDpi xmlns:a14="http://schemas.microsoft.com/office/drawing/2010/main" val="0"/>
              </a:ext>
            </a:extLst>
          </a:blip>
          <a:srcRect/>
          <a:stretch>
            <a:fillRect/>
          </a:stretch>
        </p:blipFill>
        <p:spPr bwMode="auto">
          <a:xfrm rot="6211559" flipV="1">
            <a:off x="7336994" y="6154303"/>
            <a:ext cx="676409" cy="87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9" name="Picture 4" descr="Light Clip Art | Clipart Panda - Free Clipart Images | Camera clip art,  Light clips, Fre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5" y="7917"/>
            <a:ext cx="4312522" cy="17102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50356" y="217518"/>
            <a:ext cx="2550648" cy="1493166"/>
          </a:xfrm>
          <a:prstGeom prst="rect">
            <a:avLst/>
          </a:prstGeom>
          <a:noFill/>
        </p:spPr>
        <p:txBody>
          <a:bodyPr wrap="square" rtlCol="0">
            <a:spAutoFit/>
          </a:bodyPr>
          <a:lstStyle/>
          <a:p>
            <a:pPr algn="ctr"/>
            <a:r>
              <a:rPr lang="en-GB" dirty="0">
                <a:effectLst>
                  <a:glow rad="228600">
                    <a:schemeClr val="accent1">
                      <a:satMod val="175000"/>
                      <a:alpha val="40000"/>
                    </a:schemeClr>
                  </a:glow>
                </a:effectLst>
                <a:latin typeface="Invite Engraved SF" pitchFamily="2" charset="0"/>
              </a:rPr>
              <a:t>Key Theatre maker terminology for this term</a:t>
            </a:r>
            <a:endParaRPr lang="en-GB" dirty="0">
              <a:effectLst>
                <a:glow rad="228600">
                  <a:srgbClr val="FFC000">
                    <a:alpha val="40000"/>
                  </a:srgbClr>
                </a:glow>
              </a:effectLst>
              <a:latin typeface="Invite Engraved SF" pitchFamily="2" charset="0"/>
            </a:endParaRPr>
          </a:p>
          <a:p>
            <a:pPr algn="ctr">
              <a:lnSpc>
                <a:spcPct val="150000"/>
              </a:lnSpc>
            </a:pPr>
            <a:endParaRPr lang="en-GB" sz="1400" dirty="0">
              <a:effectLst>
                <a:glow rad="228600">
                  <a:srgbClr val="FFC000">
                    <a:alpha val="40000"/>
                  </a:srgbClr>
                </a:glow>
              </a:effectLst>
              <a:latin typeface="Invite Engraved SF" pitchFamily="2"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515047313"/>
              </p:ext>
            </p:extLst>
          </p:nvPr>
        </p:nvGraphicFramePr>
        <p:xfrm>
          <a:off x="11171" y="1622177"/>
          <a:ext cx="4450743" cy="5221346"/>
        </p:xfrm>
        <a:graphic>
          <a:graphicData uri="http://schemas.openxmlformats.org/drawingml/2006/table">
            <a:tbl>
              <a:tblPr firstRow="1" firstCol="1" bandRow="1">
                <a:tableStyleId>{93296810-A885-4BE3-A3E7-6D5BEEA58F35}</a:tableStyleId>
              </a:tblPr>
              <a:tblGrid>
                <a:gridCol w="819964">
                  <a:extLst>
                    <a:ext uri="{9D8B030D-6E8A-4147-A177-3AD203B41FA5}">
                      <a16:colId xmlns:a16="http://schemas.microsoft.com/office/drawing/2014/main" val="20000"/>
                    </a:ext>
                  </a:extLst>
                </a:gridCol>
                <a:gridCol w="3630779">
                  <a:extLst>
                    <a:ext uri="{9D8B030D-6E8A-4147-A177-3AD203B41FA5}">
                      <a16:colId xmlns:a16="http://schemas.microsoft.com/office/drawing/2014/main" val="20001"/>
                    </a:ext>
                  </a:extLst>
                </a:gridCol>
              </a:tblGrid>
              <a:tr h="276298">
                <a:tc gridSpan="2">
                  <a:txBody>
                    <a:bodyPr/>
                    <a:lstStyle/>
                    <a:p>
                      <a:pPr algn="ctr">
                        <a:lnSpc>
                          <a:spcPct val="107000"/>
                        </a:lnSpc>
                        <a:spcBef>
                          <a:spcPts val="600"/>
                        </a:spcBef>
                        <a:spcAft>
                          <a:spcPts val="600"/>
                        </a:spcAft>
                      </a:pPr>
                      <a:r>
                        <a:rPr lang="en-GB"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Role and responsibilities </a:t>
                      </a:r>
                      <a:endParaRPr lang="en-GB" sz="1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hMerge="1">
                  <a:txBody>
                    <a:bodyPr/>
                    <a:lstStyle/>
                    <a:p>
                      <a:pPr algn="l">
                        <a:lnSpc>
                          <a:spcPct val="107000"/>
                        </a:lnSpc>
                        <a:spcBef>
                          <a:spcPts val="600"/>
                        </a:spcBef>
                        <a:spcAft>
                          <a:spcPts val="600"/>
                        </a:spcAft>
                      </a:pPr>
                      <a:endParaRPr lang="en-GB" sz="1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0"/>
                  </a:ext>
                </a:extLst>
              </a:tr>
              <a:tr h="154121">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Playwright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This is the name given to the person who writes the play.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1"/>
                  </a:ext>
                </a:extLst>
              </a:tr>
              <a:tr h="272330">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Performer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A performer is an actor or entertainer who realises a role or performance in front of an audience.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2"/>
                  </a:ext>
                </a:extLst>
              </a:tr>
              <a:tr h="162173">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Understudy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An actor who studies another’s role so that they can take over when needed.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3"/>
                  </a:ext>
                </a:extLst>
              </a:tr>
              <a:tr h="380440">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Lighting designer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The lighting designer is responsible for designing the lighting states and, if required, special lighting effects for a performance. The final design will result in a lighting plot which is a list of the lighting states and their cues.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4"/>
                  </a:ext>
                </a:extLst>
              </a:tr>
              <a:tr h="616480">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Sound designer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The sound designer is responsible for designing the sound required for a performance. This may include underscoring, intro and outro music as well as specific effects. The final design will result in a sound plot which is a list of the sounds required and their cues.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5"/>
                  </a:ext>
                </a:extLst>
              </a:tr>
              <a:tr h="462361">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Set designer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The set designer is responsible for the design of the set for a performance. They will work closely with the director and other designers so that there is unity between all the designs and the needs of the performance.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6"/>
                  </a:ext>
                </a:extLst>
              </a:tr>
              <a:tr h="308240">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Costume designer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The person who designs the costumes for a performance. The costume department of a theatre is often called the wardrobe.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7"/>
                  </a:ext>
                </a:extLst>
              </a:tr>
              <a:tr h="172797">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Puppet designer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The person who designs the puppets for a performance.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8"/>
                  </a:ext>
                </a:extLst>
              </a:tr>
              <a:tr h="421026">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Technician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A person who works backstage either setting up technical equipment such as microphones or rigging lights before a production or operating technical equipment during a performance.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9"/>
                  </a:ext>
                </a:extLst>
              </a:tr>
              <a:tr h="522191">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Director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A director is in charge of the artistic elements of a production. A director will often have the initial creative idea (‘concept’) for a production, will work with the actors in rehearsal, and will collaborate with designers and the technical team to realise this idea in performance.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10"/>
                  </a:ext>
                </a:extLst>
              </a:tr>
              <a:tr h="766948">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Stage manager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The Stage Manager is in charge of all aspects of backstage, including the backstage crew. They will oversee everything that happens backstage before, during and after a performance. During the rehearsal period, the Stage Manager and their team will make sure that all props are found or made, scene changes are rehearsed and smooth, and all other aspects of backstage are prepared. They are also in charge of the rehearsal schedule.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11"/>
                  </a:ext>
                </a:extLst>
              </a:tr>
              <a:tr h="619790">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Theatre manager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This is the person who is responsible for and manages the front-of- house team who deal with the audience during the production (for example, the box office manager, ushers and similar staff).</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12"/>
                  </a:ext>
                </a:extLst>
              </a:tr>
            </a:tbl>
          </a:graphicData>
        </a:graphic>
      </p:graphicFrame>
      <p:pic>
        <p:nvPicPr>
          <p:cNvPr id="14" name="Picture 13" descr="Alexander Central Auditorium / Theatre Etiq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889" y="3693424"/>
            <a:ext cx="4834774" cy="3254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8" descr="Free Person Talking Clipart, Download Free Clip Art, Free Clip Art on  Clipart Lib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3769" y="3914690"/>
            <a:ext cx="1119007" cy="8618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Free Free Cell Phone Clipart, Download Free Clip Art, Free Clip Art on  Clipart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3485" y="3932842"/>
            <a:ext cx="928271" cy="9486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ector Library Download Actor Clipart Drama Performance - Musical Theater  Clipart - Png Download - Full Size Clipart (#292952) - Pin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50083">
            <a:off x="3379324" y="1255320"/>
            <a:ext cx="1068494" cy="6968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581775" y="4090510"/>
            <a:ext cx="1411841" cy="600164"/>
          </a:xfrm>
          <a:prstGeom prst="rect">
            <a:avLst/>
          </a:prstGeom>
          <a:noFill/>
        </p:spPr>
        <p:txBody>
          <a:bodyPr wrap="square">
            <a:spAutoFit/>
          </a:bodyPr>
          <a:lstStyle/>
          <a:p>
            <a:pPr lvl="0" algn="ctr">
              <a:defRPr/>
            </a:pPr>
            <a:r>
              <a:rPr lang="en-GB" sz="1100" b="1" dirty="0">
                <a:ln>
                  <a:solidFill>
                    <a:schemeClr val="tx1"/>
                  </a:solidFill>
                </a:ln>
                <a:solidFill>
                  <a:schemeClr val="bg1"/>
                </a:solidFill>
                <a:latin typeface="Berlin Sans FB Demi" panose="020E0802020502020306" pitchFamily="34" charset="0"/>
              </a:rPr>
              <a:t>DO NOT talk/shout whilst watching a performance/show</a:t>
            </a:r>
          </a:p>
        </p:txBody>
      </p:sp>
      <p:pic>
        <p:nvPicPr>
          <p:cNvPr id="18" name="Picture 12" descr="Free Garbage Cliparts, Download Free Clip Art, Free Clip Art on Clipart  Librar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 b="90000" l="500" r="100000">
                        <a14:foregroundMark x1="63500" y1="32000" x2="63500" y2="32000"/>
                        <a14:foregroundMark x1="70500" y1="33667" x2="70500" y2="33667"/>
                        <a14:foregroundMark x1="72000" y1="32000" x2="72000" y2="32000"/>
                        <a14:foregroundMark x1="67500" y1="31667" x2="67500" y2="31667"/>
                        <a14:foregroundMark x1="60500" y1="37000" x2="60500" y2="37000"/>
                        <a14:foregroundMark x1="58500" y1="37667" x2="58500" y2="37667"/>
                        <a14:foregroundMark x1="63500" y1="40333" x2="63500" y2="40333"/>
                        <a14:foregroundMark x1="68500" y1="41000" x2="68500" y2="41000"/>
                        <a14:foregroundMark x1="70500" y1="39000" x2="70500" y2="39000"/>
                      </a14:backgroundRemoval>
                    </a14:imgEffect>
                  </a14:imgLayer>
                </a14:imgProps>
              </a:ext>
              <a:ext uri="{28A0092B-C50C-407E-A947-70E740481C1C}">
                <a14:useLocalDpi xmlns:a14="http://schemas.microsoft.com/office/drawing/2010/main" val="0"/>
              </a:ext>
            </a:extLst>
          </a:blip>
          <a:srcRect/>
          <a:stretch>
            <a:fillRect/>
          </a:stretch>
        </p:blipFill>
        <p:spPr bwMode="auto">
          <a:xfrm>
            <a:off x="8188586" y="5957419"/>
            <a:ext cx="903098" cy="135464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313754" y="4084291"/>
            <a:ext cx="991379" cy="461665"/>
          </a:xfrm>
          <a:prstGeom prst="rect">
            <a:avLst/>
          </a:prstGeom>
        </p:spPr>
        <p:txBody>
          <a:bodyPr wrap="square">
            <a:spAutoFit/>
          </a:bodyPr>
          <a:lstStyle/>
          <a:p>
            <a:pPr lvl="0" algn="ctr">
              <a:defRPr/>
            </a:pPr>
            <a:r>
              <a:rPr lang="en-GB" sz="1200" dirty="0">
                <a:ln>
                  <a:solidFill>
                    <a:schemeClr val="tx1"/>
                  </a:solidFill>
                </a:ln>
                <a:solidFill>
                  <a:schemeClr val="bg1"/>
                </a:solidFill>
                <a:latin typeface="Berlin Sans FB Demi" panose="020E0802020502020306" pitchFamily="34" charset="0"/>
              </a:rPr>
              <a:t>Turn OFF your phone</a:t>
            </a:r>
          </a:p>
        </p:txBody>
      </p:sp>
      <p:sp>
        <p:nvSpPr>
          <p:cNvPr id="20" name="Rectangle 19"/>
          <p:cNvSpPr/>
          <p:nvPr/>
        </p:nvSpPr>
        <p:spPr>
          <a:xfrm>
            <a:off x="8021156" y="5871525"/>
            <a:ext cx="1002922" cy="830997"/>
          </a:xfrm>
          <a:prstGeom prst="rect">
            <a:avLst/>
          </a:prstGeom>
        </p:spPr>
        <p:txBody>
          <a:bodyPr wrap="square">
            <a:spAutoFit/>
          </a:bodyPr>
          <a:lstStyle/>
          <a:p>
            <a:pPr algn="ctr"/>
            <a:r>
              <a:rPr lang="en-GB" sz="1200" dirty="0">
                <a:ln>
                  <a:solidFill>
                    <a:schemeClr val="tx1"/>
                  </a:solidFill>
                </a:ln>
                <a:solidFill>
                  <a:schemeClr val="bg1"/>
                </a:solidFill>
                <a:latin typeface="Berlin Sans FB Demi" panose="020E0802020502020306" pitchFamily="34" charset="0"/>
              </a:rPr>
              <a:t>DO NOT leave any rubbish behind</a:t>
            </a:r>
          </a:p>
        </p:txBody>
      </p:sp>
      <p:sp>
        <p:nvSpPr>
          <p:cNvPr id="21" name="Rectangle 20"/>
          <p:cNvSpPr/>
          <p:nvPr/>
        </p:nvSpPr>
        <p:spPr>
          <a:xfrm>
            <a:off x="4968864" y="6226433"/>
            <a:ext cx="2736469" cy="461665"/>
          </a:xfrm>
          <a:prstGeom prst="rect">
            <a:avLst/>
          </a:prstGeom>
        </p:spPr>
        <p:txBody>
          <a:bodyPr wrap="square">
            <a:spAutoFit/>
          </a:bodyPr>
          <a:lstStyle/>
          <a:p>
            <a:pPr algn="ctr"/>
            <a:r>
              <a:rPr lang="en-GB" sz="1200" dirty="0">
                <a:ln>
                  <a:solidFill>
                    <a:schemeClr val="tx1"/>
                  </a:solidFill>
                </a:ln>
                <a:solidFill>
                  <a:schemeClr val="bg1"/>
                </a:solidFill>
                <a:latin typeface="Berlin Sans FB Demi" panose="020E0802020502020306" pitchFamily="34" charset="0"/>
              </a:rPr>
              <a:t>DO NOT get out of your seat unless you have asked a member of staff</a:t>
            </a:r>
          </a:p>
        </p:txBody>
      </p:sp>
      <p:pic>
        <p:nvPicPr>
          <p:cNvPr id="22" name="Picture 10" descr="Free Person Walking Clipart, Download Free Clip Art, Free Clip Art on  Clipart Libra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595" r="100000">
                        <a14:foregroundMark x1="84524" y1="18640" x2="84524" y2="18640"/>
                      </a14:backgroundRemoval>
                    </a14:imgEffect>
                  </a14:imgLayer>
                </a14:imgProps>
              </a:ext>
              <a:ext uri="{28A0092B-C50C-407E-A947-70E740481C1C}">
                <a14:useLocalDpi xmlns:a14="http://schemas.microsoft.com/office/drawing/2010/main" val="0"/>
              </a:ext>
            </a:extLst>
          </a:blip>
          <a:srcRect/>
          <a:stretch>
            <a:fillRect/>
          </a:stretch>
        </p:blipFill>
        <p:spPr bwMode="auto">
          <a:xfrm>
            <a:off x="4576247" y="5926990"/>
            <a:ext cx="571445" cy="7755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Feetsies | Free Images at Clker.com - vector clip art online, royalty free  &amp; public domain | Clip art, Feet, Free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9857" y="3612263"/>
            <a:ext cx="1100639" cy="145498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503786" y="4115740"/>
            <a:ext cx="1283820" cy="738664"/>
          </a:xfrm>
          <a:prstGeom prst="rect">
            <a:avLst/>
          </a:prstGeom>
        </p:spPr>
        <p:txBody>
          <a:bodyPr wrap="square">
            <a:spAutoFit/>
          </a:bodyPr>
          <a:lstStyle/>
          <a:p>
            <a:pPr lvl="0" algn="ctr">
              <a:defRPr/>
            </a:pPr>
            <a:r>
              <a:rPr lang="en-GB" sz="1050" dirty="0">
                <a:ln>
                  <a:solidFill>
                    <a:schemeClr val="tx1"/>
                  </a:solidFill>
                </a:ln>
                <a:solidFill>
                  <a:schemeClr val="bg1"/>
                </a:solidFill>
                <a:latin typeface="Berlin Sans FB Demi" panose="020E0802020502020306" pitchFamily="34" charset="0"/>
              </a:rPr>
              <a:t>DO NOT put your feet up on the chair in front of you</a:t>
            </a:r>
          </a:p>
        </p:txBody>
      </p:sp>
      <p:pic>
        <p:nvPicPr>
          <p:cNvPr id="29" name="Picture 2" descr="Free Popcorn Cliparts, Download Free Clip Art, Free Clip Art on Clipart  Library"/>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433" r="100000"/>
                    </a14:imgEffect>
                  </a14:imgLayer>
                </a14:imgProps>
              </a:ext>
              <a:ext uri="{28A0092B-C50C-407E-A947-70E740481C1C}">
                <a14:useLocalDpi xmlns:a14="http://schemas.microsoft.com/office/drawing/2010/main" val="0"/>
              </a:ext>
            </a:extLst>
          </a:blip>
          <a:srcRect/>
          <a:stretch>
            <a:fillRect/>
          </a:stretch>
        </p:blipFill>
        <p:spPr bwMode="auto">
          <a:xfrm rot="20671203">
            <a:off x="4360739" y="844177"/>
            <a:ext cx="889033" cy="98524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Brain Clipart Emoji - Brain Talking Cartoon - Png Download (#1210336) -  PinClipart"/>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791" b="94353" l="3523" r="96364"/>
                    </a14:imgEffect>
                  </a14:imgLayer>
                </a14:imgProps>
              </a:ext>
              <a:ext uri="{28A0092B-C50C-407E-A947-70E740481C1C}">
                <a14:useLocalDpi xmlns:a14="http://schemas.microsoft.com/office/drawing/2010/main" val="0"/>
              </a:ext>
            </a:extLst>
          </a:blip>
          <a:srcRect/>
          <a:stretch>
            <a:fillRect/>
          </a:stretch>
        </p:blipFill>
        <p:spPr bwMode="auto">
          <a:xfrm rot="798363">
            <a:off x="6554008" y="1198814"/>
            <a:ext cx="858932" cy="70861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622662" y="771923"/>
            <a:ext cx="761543" cy="415498"/>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effectLst>
            <a:glow rad="101600">
              <a:schemeClr val="accent6">
                <a:satMod val="175000"/>
                <a:alpha val="40000"/>
              </a:schemeClr>
            </a:glow>
            <a:softEdge rad="127000"/>
          </a:effectLst>
        </p:spPr>
        <p:txBody>
          <a:bodyPr wrap="square" rtlCol="0">
            <a:spAutoFit/>
          </a:bodyPr>
          <a:lstStyle/>
          <a:p>
            <a:r>
              <a:rPr lang="en-GB" sz="1050" b="1" dirty="0">
                <a:solidFill>
                  <a:schemeClr val="bg1"/>
                </a:solidFill>
                <a:latin typeface="Berlin Sans FB" panose="020E0602020502020306" pitchFamily="34" charset="0"/>
              </a:rPr>
              <a:t>Bouncers Trailer:</a:t>
            </a:r>
          </a:p>
        </p:txBody>
      </p:sp>
      <p:pic>
        <p:nvPicPr>
          <p:cNvPr id="27" name="Picture 14" descr="Web App Video Stream - Vector Old Tv Png , Free Transparent Clipart -  ClipartKey"/>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89741" l="3667" r="96444">
                        <a14:foregroundMark x1="33444" y1="6990" x2="33444" y2="6990"/>
                        <a14:foregroundMark x1="40889" y1="12965" x2="40889" y2="12965"/>
                        <a14:foregroundMark x1="42556" y1="14543" x2="42556" y2="14543"/>
                        <a14:foregroundMark x1="38889" y1="11274" x2="38889" y2="11274"/>
                        <a14:foregroundMark x1="38000" y1="10710" x2="38000" y2="10710"/>
                        <a14:foregroundMark x1="37333" y1="10147" x2="37333" y2="10147"/>
                        <a14:foregroundMark x1="36667" y1="9357" x2="36667" y2="9357"/>
                        <a14:foregroundMark x1="35778" y1="8794" x2="35778" y2="8794"/>
                        <a14:foregroundMark x1="53222" y1="15220" x2="53222" y2="15220"/>
                        <a14:foregroundMark x1="57556" y1="11612" x2="57556" y2="11612"/>
                        <a14:foregroundMark x1="58667" y1="10936" x2="58667" y2="10936"/>
                        <a14:foregroundMark x1="59222" y1="9921" x2="59222" y2="9921"/>
                        <a14:foregroundMark x1="62778" y1="7666" x2="62778" y2="7666"/>
                        <a14:foregroundMark x1="60222" y1="8794" x2="60222" y2="8794"/>
                        <a14:foregroundMark x1="60889" y1="8230" x2="60889" y2="8230"/>
                      </a14:backgroundRemoval>
                    </a14:imgEffect>
                  </a14:imgLayer>
                </a14:imgProps>
              </a:ext>
              <a:ext uri="{28A0092B-C50C-407E-A947-70E740481C1C}">
                <a14:useLocalDpi xmlns:a14="http://schemas.microsoft.com/office/drawing/2010/main" val="0"/>
              </a:ext>
            </a:extLst>
          </a:blip>
          <a:srcRect/>
          <a:stretch>
            <a:fillRect/>
          </a:stretch>
        </p:blipFill>
        <p:spPr bwMode="auto">
          <a:xfrm rot="1365355">
            <a:off x="7708740" y="-94517"/>
            <a:ext cx="1438340" cy="141756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442018" y="1972089"/>
            <a:ext cx="1684026" cy="57708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effectLst>
            <a:glow rad="101600">
              <a:schemeClr val="accent6">
                <a:satMod val="175000"/>
                <a:alpha val="40000"/>
              </a:schemeClr>
            </a:glow>
            <a:softEdge rad="127000"/>
          </a:effectLst>
        </p:spPr>
        <p:txBody>
          <a:bodyPr wrap="square" rtlCol="0">
            <a:spAutoFit/>
          </a:bodyPr>
          <a:lstStyle/>
          <a:p>
            <a:r>
              <a:rPr lang="en-US" sz="1050" b="1" dirty="0">
                <a:solidFill>
                  <a:schemeClr val="bg1"/>
                </a:solidFill>
                <a:latin typeface="Berlin Sans FB" panose="020E0602020502020306" pitchFamily="34" charset="0"/>
              </a:rPr>
              <a:t>Bertolt Brecht and Epic Theatre: Crash Course Theatre #4:</a:t>
            </a:r>
          </a:p>
        </p:txBody>
      </p:sp>
      <p:sp>
        <p:nvSpPr>
          <p:cNvPr id="36" name="Rectangle 35"/>
          <p:cNvSpPr/>
          <p:nvPr/>
        </p:nvSpPr>
        <p:spPr>
          <a:xfrm>
            <a:off x="4832459" y="82187"/>
            <a:ext cx="2700945" cy="64633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p:spPr>
        <p:txBody>
          <a:bodyPr wrap="square">
            <a:spAutoFit/>
          </a:bodyPr>
          <a:lstStyle/>
          <a:p>
            <a:pPr lvl="0" algn="ctr">
              <a:defRPr/>
            </a:pPr>
            <a:r>
              <a:rPr lang="en-GB" dirty="0">
                <a:ln>
                  <a:solidFill>
                    <a:schemeClr val="tx1"/>
                  </a:solidFill>
                </a:ln>
                <a:solidFill>
                  <a:schemeClr val="bg1"/>
                </a:solidFill>
                <a:latin typeface="Berlin Sans FB Demi" panose="020E0802020502020306" pitchFamily="34" charset="0"/>
              </a:rPr>
              <a:t>WATCH LIST FOR THIS TERM (IF YOU CAN):</a:t>
            </a:r>
          </a:p>
        </p:txBody>
      </p:sp>
      <p:pic>
        <p:nvPicPr>
          <p:cNvPr id="7" name="Picture 6"/>
          <p:cNvPicPr>
            <a:picLocks noChangeAspect="1"/>
          </p:cNvPicPr>
          <p:nvPr/>
        </p:nvPicPr>
        <p:blipFill>
          <a:blip r:embed="rId18"/>
          <a:stretch>
            <a:fillRect/>
          </a:stretch>
        </p:blipFill>
        <p:spPr>
          <a:xfrm>
            <a:off x="5357175" y="747850"/>
            <a:ext cx="1148387" cy="1148387"/>
          </a:xfrm>
          <a:prstGeom prst="rect">
            <a:avLst/>
          </a:prstGeom>
        </p:spPr>
      </p:pic>
      <p:pic>
        <p:nvPicPr>
          <p:cNvPr id="39" name="Picture 2" descr="Free Popcorn Cliparts, Download Free Clip Art, Free Clip Art on Clipart  Library"/>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433" r="100000"/>
                    </a14:imgEffect>
                  </a14:imgLayer>
                </a14:imgProps>
              </a:ext>
              <a:ext uri="{28A0092B-C50C-407E-A947-70E740481C1C}">
                <a14:useLocalDpi xmlns:a14="http://schemas.microsoft.com/office/drawing/2010/main" val="0"/>
              </a:ext>
            </a:extLst>
          </a:blip>
          <a:srcRect/>
          <a:stretch>
            <a:fillRect/>
          </a:stretch>
        </p:blipFill>
        <p:spPr bwMode="auto">
          <a:xfrm rot="821540">
            <a:off x="5349712" y="2319384"/>
            <a:ext cx="749754" cy="83089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502184" y="774431"/>
            <a:ext cx="1108421" cy="57708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effectLst>
            <a:glow rad="63500">
              <a:schemeClr val="accent6">
                <a:satMod val="175000"/>
                <a:alpha val="40000"/>
              </a:schemeClr>
            </a:glow>
            <a:softEdge rad="127000"/>
          </a:effectLst>
        </p:spPr>
        <p:txBody>
          <a:bodyPr wrap="square" rtlCol="0">
            <a:spAutoFit/>
          </a:bodyPr>
          <a:lstStyle/>
          <a:p>
            <a:r>
              <a:rPr lang="en-US" sz="1050" b="1" dirty="0">
                <a:solidFill>
                  <a:schemeClr val="bg1"/>
                </a:solidFill>
                <a:latin typeface="Berlin Sans FB" panose="020E0602020502020306" pitchFamily="34" charset="0"/>
              </a:rPr>
              <a:t>Roles in A Stage Production:</a:t>
            </a:r>
          </a:p>
        </p:txBody>
      </p:sp>
      <p:pic>
        <p:nvPicPr>
          <p:cNvPr id="8" name="Picture 7"/>
          <p:cNvPicPr>
            <a:picLocks noChangeAspect="1"/>
          </p:cNvPicPr>
          <p:nvPr/>
        </p:nvPicPr>
        <p:blipFill>
          <a:blip r:embed="rId19"/>
          <a:stretch>
            <a:fillRect/>
          </a:stretch>
        </p:blipFill>
        <p:spPr>
          <a:xfrm>
            <a:off x="7451042" y="1093461"/>
            <a:ext cx="1189093" cy="1193685"/>
          </a:xfrm>
          <a:prstGeom prst="rect">
            <a:avLst/>
          </a:prstGeom>
        </p:spPr>
      </p:pic>
      <p:pic>
        <p:nvPicPr>
          <p:cNvPr id="41" name="Picture 18" descr="Eyes Clipart Transparent Background and other clipart images on Cliparts  pub™"/>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64901" y="359290"/>
            <a:ext cx="857002" cy="45706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21"/>
          <a:stretch>
            <a:fillRect/>
          </a:stretch>
        </p:blipFill>
        <p:spPr>
          <a:xfrm>
            <a:off x="6215418" y="1941910"/>
            <a:ext cx="1214520" cy="1214520"/>
          </a:xfrm>
          <a:prstGeom prst="rect">
            <a:avLst/>
          </a:prstGeom>
        </p:spPr>
      </p:pic>
      <p:sp>
        <p:nvSpPr>
          <p:cNvPr id="48" name="Explosion 2 47"/>
          <p:cNvSpPr/>
          <p:nvPr/>
        </p:nvSpPr>
        <p:spPr>
          <a:xfrm>
            <a:off x="7275621" y="2148203"/>
            <a:ext cx="2240035" cy="1929128"/>
          </a:xfrm>
          <a:prstGeom prst="irregularSeal2">
            <a:avLst/>
          </a:prstGeom>
          <a:solidFill>
            <a:srgbClr val="FFFF00"/>
          </a:solidFill>
          <a:ln>
            <a:solidFill>
              <a:schemeClr val="tx1">
                <a:lumMod val="95000"/>
              </a:schemeClr>
            </a:solidFill>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7" name="Rectangle 46"/>
          <p:cNvSpPr/>
          <p:nvPr/>
        </p:nvSpPr>
        <p:spPr>
          <a:xfrm>
            <a:off x="4501386" y="3162103"/>
            <a:ext cx="3031944" cy="646331"/>
          </a:xfrm>
          <a:prstGeom prst="rect">
            <a:avLst/>
          </a:prstGeom>
          <a:ln w="3175">
            <a:noFill/>
          </a:ln>
        </p:spPr>
        <p:txBody>
          <a:bodyPr wrap="square">
            <a:spAutoFit/>
          </a:bodyPr>
          <a:lstStyle/>
          <a:p>
            <a:pPr lvl="0">
              <a:defRPr/>
            </a:pPr>
            <a:r>
              <a:rPr lang="en-GB" b="1"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BBC Bitesize ‘USING THE SPACE’ Quiz</a:t>
            </a:r>
          </a:p>
        </p:txBody>
      </p:sp>
      <p:pic>
        <p:nvPicPr>
          <p:cNvPr id="50" name="Picture 49"/>
          <p:cNvPicPr>
            <a:picLocks noChangeAspect="1"/>
          </p:cNvPicPr>
          <p:nvPr/>
        </p:nvPicPr>
        <p:blipFill rotWithShape="1">
          <a:blip r:embed="rId22"/>
          <a:srcRect l="6415" t="8028" r="12598" b="9897"/>
          <a:stretch/>
        </p:blipFill>
        <p:spPr>
          <a:xfrm>
            <a:off x="7650937" y="2455817"/>
            <a:ext cx="1322001" cy="1285683"/>
          </a:xfrm>
          <a:prstGeom prst="rect">
            <a:avLst/>
          </a:prstGeom>
        </p:spPr>
      </p:pic>
      <p:pic>
        <p:nvPicPr>
          <p:cNvPr id="2050" name="Picture 2" descr="Arrow pointing up Royalty Free Vector Image - VectorStock"/>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92963" l="5000" r="90000"/>
                    </a14:imgEffect>
                  </a14:imgLayer>
                </a14:imgProps>
              </a:ext>
              <a:ext uri="{28A0092B-C50C-407E-A947-70E740481C1C}">
                <a14:useLocalDpi xmlns:a14="http://schemas.microsoft.com/office/drawing/2010/main" val="0"/>
              </a:ext>
            </a:extLst>
          </a:blip>
          <a:srcRect/>
          <a:stretch>
            <a:fillRect/>
          </a:stretch>
        </p:blipFill>
        <p:spPr bwMode="auto">
          <a:xfrm rot="3813580">
            <a:off x="6627145" y="2931529"/>
            <a:ext cx="840715" cy="129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7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959</Words>
  <Application>Microsoft Office PowerPoint</Application>
  <PresentationFormat>On-screen Show (4:3)</PresentationFormat>
  <Paragraphs>79</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Berlin Sans FB</vt:lpstr>
      <vt:lpstr>Berlin Sans FB Demi</vt:lpstr>
      <vt:lpstr>Calibri</vt:lpstr>
      <vt:lpstr>Invite Engraved SF</vt:lpstr>
      <vt:lpstr>Palatino Linotype</vt:lpstr>
      <vt:lpstr>Wingdings</vt:lpstr>
      <vt:lpstr>Elemental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Gash,Eleanor</dc:creator>
  <cp:lastModifiedBy>Sarah Walker</cp:lastModifiedBy>
  <cp:revision>17</cp:revision>
  <dcterms:created xsi:type="dcterms:W3CDTF">2020-10-13T07:51:54Z</dcterms:created>
  <dcterms:modified xsi:type="dcterms:W3CDTF">2021-09-02T14:40:08Z</dcterms:modified>
</cp:coreProperties>
</file>