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80" r:id="rId2"/>
    <p:sldId id="279" r:id="rId3"/>
    <p:sldId id="258" r:id="rId4"/>
    <p:sldId id="257" r:id="rId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C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5735"/>
  </p:normalViewPr>
  <p:slideViewPr>
    <p:cSldViewPr snapToGrid="0" snapToObjects="1">
      <p:cViewPr varScale="1">
        <p:scale>
          <a:sx n="90" d="100"/>
          <a:sy n="90" d="100"/>
        </p:scale>
        <p:origin x="100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DDAD3958-7CD6-DC4B-9525-31673B34F031}" type="datetimeFigureOut">
              <a:rPr lang="en-US" smtClean="0"/>
              <a:t>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D0213B-CB82-0F49-8BA8-A42FD98E6881}" type="slidenum">
              <a:rPr lang="en-US" smtClean="0"/>
              <a:t>‹#›</a:t>
            </a:fld>
            <a:endParaRPr lang="en-US"/>
          </a:p>
        </p:txBody>
      </p:sp>
    </p:spTree>
    <p:extLst>
      <p:ext uri="{BB962C8B-B14F-4D97-AF65-F5344CB8AC3E}">
        <p14:creationId xmlns:p14="http://schemas.microsoft.com/office/powerpoint/2010/main" val="8682341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DDAD3958-7CD6-DC4B-9525-31673B34F031}" type="datetimeFigureOut">
              <a:rPr lang="en-US" smtClean="0"/>
              <a:t>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D0213B-CB82-0F49-8BA8-A42FD98E6881}" type="slidenum">
              <a:rPr lang="en-US" smtClean="0"/>
              <a:t>‹#›</a:t>
            </a:fld>
            <a:endParaRPr lang="en-US"/>
          </a:p>
        </p:txBody>
      </p:sp>
    </p:spTree>
    <p:extLst>
      <p:ext uri="{BB962C8B-B14F-4D97-AF65-F5344CB8AC3E}">
        <p14:creationId xmlns:p14="http://schemas.microsoft.com/office/powerpoint/2010/main" val="26450088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DDAD3958-7CD6-DC4B-9525-31673B34F031}" type="datetimeFigureOut">
              <a:rPr lang="en-US" smtClean="0"/>
              <a:t>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D0213B-CB82-0F49-8BA8-A42FD98E6881}" type="slidenum">
              <a:rPr lang="en-US" smtClean="0"/>
              <a:t>‹#›</a:t>
            </a:fld>
            <a:endParaRPr lang="en-US"/>
          </a:p>
        </p:txBody>
      </p:sp>
    </p:spTree>
    <p:extLst>
      <p:ext uri="{BB962C8B-B14F-4D97-AF65-F5344CB8AC3E}">
        <p14:creationId xmlns:p14="http://schemas.microsoft.com/office/powerpoint/2010/main" val="3613856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DDAD3958-7CD6-DC4B-9525-31673B34F031}" type="datetimeFigureOut">
              <a:rPr lang="en-US" smtClean="0"/>
              <a:t>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D0213B-CB82-0F49-8BA8-A42FD98E6881}" type="slidenum">
              <a:rPr lang="en-US" smtClean="0"/>
              <a:t>‹#›</a:t>
            </a:fld>
            <a:endParaRPr lang="en-US"/>
          </a:p>
        </p:txBody>
      </p:sp>
    </p:spTree>
    <p:extLst>
      <p:ext uri="{BB962C8B-B14F-4D97-AF65-F5344CB8AC3E}">
        <p14:creationId xmlns:p14="http://schemas.microsoft.com/office/powerpoint/2010/main" val="2039287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DDAD3958-7CD6-DC4B-9525-31673B34F031}" type="datetimeFigureOut">
              <a:rPr lang="en-US" smtClean="0"/>
              <a:t>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D0213B-CB82-0F49-8BA8-A42FD98E6881}" type="slidenum">
              <a:rPr lang="en-US" smtClean="0"/>
              <a:t>‹#›</a:t>
            </a:fld>
            <a:endParaRPr lang="en-US"/>
          </a:p>
        </p:txBody>
      </p:sp>
    </p:spTree>
    <p:extLst>
      <p:ext uri="{BB962C8B-B14F-4D97-AF65-F5344CB8AC3E}">
        <p14:creationId xmlns:p14="http://schemas.microsoft.com/office/powerpoint/2010/main" val="364149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DDAD3958-7CD6-DC4B-9525-31673B34F031}" type="datetimeFigureOut">
              <a:rPr lang="en-US" smtClean="0"/>
              <a:t>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D0213B-CB82-0F49-8BA8-A42FD98E6881}" type="slidenum">
              <a:rPr lang="en-US" smtClean="0"/>
              <a:t>‹#›</a:t>
            </a:fld>
            <a:endParaRPr lang="en-US"/>
          </a:p>
        </p:txBody>
      </p:sp>
    </p:spTree>
    <p:extLst>
      <p:ext uri="{BB962C8B-B14F-4D97-AF65-F5344CB8AC3E}">
        <p14:creationId xmlns:p14="http://schemas.microsoft.com/office/powerpoint/2010/main" val="1441273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DDAD3958-7CD6-DC4B-9525-31673B34F031}" type="datetimeFigureOut">
              <a:rPr lang="en-US" smtClean="0"/>
              <a:t>2/9/2023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CD0213B-CB82-0F49-8BA8-A42FD98E6881}" type="slidenum">
              <a:rPr lang="en-US" smtClean="0"/>
              <a:t>‹#›</a:t>
            </a:fld>
            <a:endParaRPr lang="en-US"/>
          </a:p>
        </p:txBody>
      </p:sp>
    </p:spTree>
    <p:extLst>
      <p:ext uri="{BB962C8B-B14F-4D97-AF65-F5344CB8AC3E}">
        <p14:creationId xmlns:p14="http://schemas.microsoft.com/office/powerpoint/2010/main" val="8919076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DDAD3958-7CD6-DC4B-9525-31673B34F031}" type="datetimeFigureOut">
              <a:rPr lang="en-US" smtClean="0"/>
              <a:t>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CD0213B-CB82-0F49-8BA8-A42FD98E6881}" type="slidenum">
              <a:rPr lang="en-US" smtClean="0"/>
              <a:t>‹#›</a:t>
            </a:fld>
            <a:endParaRPr lang="en-US"/>
          </a:p>
        </p:txBody>
      </p:sp>
    </p:spTree>
    <p:extLst>
      <p:ext uri="{BB962C8B-B14F-4D97-AF65-F5344CB8AC3E}">
        <p14:creationId xmlns:p14="http://schemas.microsoft.com/office/powerpoint/2010/main" val="4231153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AD3958-7CD6-DC4B-9525-31673B34F031}" type="datetimeFigureOut">
              <a:rPr lang="en-US" smtClean="0"/>
              <a:t>2/9/2023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D0213B-CB82-0F49-8BA8-A42FD98E6881}" type="slidenum">
              <a:rPr lang="en-US" smtClean="0"/>
              <a:t>‹#›</a:t>
            </a:fld>
            <a:endParaRPr lang="en-US"/>
          </a:p>
        </p:txBody>
      </p:sp>
    </p:spTree>
    <p:extLst>
      <p:ext uri="{BB962C8B-B14F-4D97-AF65-F5344CB8AC3E}">
        <p14:creationId xmlns:p14="http://schemas.microsoft.com/office/powerpoint/2010/main" val="13225794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DDAD3958-7CD6-DC4B-9525-31673B34F031}" type="datetimeFigureOut">
              <a:rPr lang="en-US" smtClean="0"/>
              <a:t>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D0213B-CB82-0F49-8BA8-A42FD98E6881}" type="slidenum">
              <a:rPr lang="en-US" smtClean="0"/>
              <a:t>‹#›</a:t>
            </a:fld>
            <a:endParaRPr lang="en-US"/>
          </a:p>
        </p:txBody>
      </p:sp>
    </p:spTree>
    <p:extLst>
      <p:ext uri="{BB962C8B-B14F-4D97-AF65-F5344CB8AC3E}">
        <p14:creationId xmlns:p14="http://schemas.microsoft.com/office/powerpoint/2010/main" val="21350995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DDAD3958-7CD6-DC4B-9525-31673B34F031}" type="datetimeFigureOut">
              <a:rPr lang="en-US" smtClean="0"/>
              <a:t>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D0213B-CB82-0F49-8BA8-A42FD98E6881}" type="slidenum">
              <a:rPr lang="en-US" smtClean="0"/>
              <a:t>‹#›</a:t>
            </a:fld>
            <a:endParaRPr lang="en-US"/>
          </a:p>
        </p:txBody>
      </p:sp>
    </p:spTree>
    <p:extLst>
      <p:ext uri="{BB962C8B-B14F-4D97-AF65-F5344CB8AC3E}">
        <p14:creationId xmlns:p14="http://schemas.microsoft.com/office/powerpoint/2010/main" val="669691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AD3958-7CD6-DC4B-9525-31673B34F031}" type="datetimeFigureOut">
              <a:rPr lang="en-US" smtClean="0"/>
              <a:t>2/9/2023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D0213B-CB82-0F49-8BA8-A42FD98E6881}" type="slidenum">
              <a:rPr lang="en-US" smtClean="0"/>
              <a:t>‹#›</a:t>
            </a:fld>
            <a:endParaRPr lang="en-US"/>
          </a:p>
        </p:txBody>
      </p:sp>
    </p:spTree>
    <p:extLst>
      <p:ext uri="{BB962C8B-B14F-4D97-AF65-F5344CB8AC3E}">
        <p14:creationId xmlns:p14="http://schemas.microsoft.com/office/powerpoint/2010/main" val="26169831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jpg"/><Relationship Id="rId13" Type="http://schemas.openxmlformats.org/officeDocument/2006/relationships/image" Target="../media/image13.jpeg"/><Relationship Id="rId3" Type="http://schemas.openxmlformats.org/officeDocument/2006/relationships/image" Target="../media/image3.jpg"/><Relationship Id="rId7" Type="http://schemas.openxmlformats.org/officeDocument/2006/relationships/image" Target="../media/image7.jpeg"/><Relationship Id="rId12" Type="http://schemas.openxmlformats.org/officeDocument/2006/relationships/image" Target="../media/image12.jpg"/><Relationship Id="rId17" Type="http://schemas.openxmlformats.org/officeDocument/2006/relationships/image" Target="../media/image17.jpg"/><Relationship Id="rId2" Type="http://schemas.openxmlformats.org/officeDocument/2006/relationships/image" Target="../media/image2.jpeg"/><Relationship Id="rId16" Type="http://schemas.openxmlformats.org/officeDocument/2006/relationships/image" Target="../media/image16.jpg"/><Relationship Id="rId1" Type="http://schemas.openxmlformats.org/officeDocument/2006/relationships/slideLayout" Target="../slideLayouts/slideLayout2.xml"/><Relationship Id="rId6" Type="http://schemas.openxmlformats.org/officeDocument/2006/relationships/image" Target="../media/image6.jpeg"/><Relationship Id="rId11" Type="http://schemas.openxmlformats.org/officeDocument/2006/relationships/image" Target="../media/image11.jpg"/><Relationship Id="rId5" Type="http://schemas.openxmlformats.org/officeDocument/2006/relationships/image" Target="../media/image5.jpg"/><Relationship Id="rId15" Type="http://schemas.openxmlformats.org/officeDocument/2006/relationships/image" Target="../media/image15.jpg"/><Relationship Id="rId10" Type="http://schemas.openxmlformats.org/officeDocument/2006/relationships/image" Target="../media/image10.jpg"/><Relationship Id="rId4" Type="http://schemas.openxmlformats.org/officeDocument/2006/relationships/image" Target="../media/image4.jpg"/><Relationship Id="rId9" Type="http://schemas.openxmlformats.org/officeDocument/2006/relationships/image" Target="../media/image9.jpeg"/><Relationship Id="rId14" Type="http://schemas.openxmlformats.org/officeDocument/2006/relationships/image" Target="../media/image1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81D14F1-B4A7-4C16-9F9A-0AD119CE613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96801"/>
            <a:ext cx="9144000" cy="646440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1AAA646-DE1C-4FA1-BC6D-3A18386734A0}"/>
              </a:ext>
            </a:extLst>
          </p:cNvPr>
          <p:cNvSpPr/>
          <p:nvPr/>
        </p:nvSpPr>
        <p:spPr>
          <a:xfrm>
            <a:off x="7293414" y="58635"/>
            <a:ext cx="1789636" cy="6540252"/>
          </a:xfrm>
          <a:prstGeom prst="rect">
            <a:avLst/>
          </a:prstGeom>
          <a:solidFill>
            <a:schemeClr val="accent4">
              <a:lumMod val="20000"/>
              <a:lumOff val="80000"/>
            </a:schemeClr>
          </a:solidFill>
          <a:ln w="28575">
            <a:solidFill>
              <a:schemeClr val="accent4"/>
            </a:solidFill>
            <a:prstDash val="dash"/>
          </a:ln>
        </p:spPr>
        <p:txBody>
          <a:bodyPr wrap="square">
            <a:spAutoFit/>
          </a:bodyPr>
          <a:lstStyle/>
          <a:p>
            <a:pPr marL="0" lvl="1" algn="ctr" defTabSz="768111">
              <a:buClr>
                <a:srgbClr val="6E6F9E"/>
              </a:buClr>
            </a:pPr>
            <a:r>
              <a:rPr lang="en-GB" sz="1100" b="1" u="sng" dirty="0">
                <a:solidFill>
                  <a:prstClr val="black"/>
                </a:solidFill>
                <a:latin typeface="Comic Sans MS" panose="030F0702030302020204" pitchFamily="66" charset="0"/>
                <a:cs typeface="Arial" panose="020B0604020202020204" pitchFamily="34" charset="0"/>
              </a:rPr>
              <a:t>Weekly Tasks</a:t>
            </a:r>
          </a:p>
          <a:p>
            <a:pPr marL="0" lvl="1" defTabSz="768111">
              <a:buClr>
                <a:srgbClr val="6E6F9E"/>
              </a:buClr>
            </a:pPr>
            <a:endParaRPr lang="en-GB" sz="1100" b="1" u="sng" dirty="0">
              <a:solidFill>
                <a:prstClr val="black"/>
              </a:solidFill>
              <a:latin typeface="Comic Sans MS" panose="030F0702030302020204" pitchFamily="66" charset="0"/>
              <a:cs typeface="Arial" panose="020B0604020202020204" pitchFamily="34" charset="0"/>
            </a:endParaRPr>
          </a:p>
          <a:p>
            <a:pPr marL="0" lvl="1" defTabSz="768111">
              <a:spcAft>
                <a:spcPts val="857"/>
              </a:spcAft>
              <a:buClr>
                <a:srgbClr val="6E6F9E"/>
              </a:buClr>
            </a:pPr>
            <a:r>
              <a:rPr lang="en-GB" sz="1100" b="1" dirty="0">
                <a:solidFill>
                  <a:prstClr val="black"/>
                </a:solidFill>
                <a:latin typeface="Comic Sans MS" panose="030F0702030302020204" pitchFamily="66" charset="0"/>
                <a:cs typeface="Arial" panose="020B0604020202020204" pitchFamily="34" charset="0"/>
              </a:rPr>
              <a:t>Week 1 </a:t>
            </a:r>
            <a:r>
              <a:rPr lang="en-GB" sz="1100" dirty="0">
                <a:solidFill>
                  <a:prstClr val="black"/>
                </a:solidFill>
                <a:latin typeface="Comic Sans MS" panose="030F0702030302020204" pitchFamily="66" charset="0"/>
                <a:cs typeface="Arial" panose="020B0604020202020204" pitchFamily="34" charset="0"/>
              </a:rPr>
              <a:t>– In your book, list all the fruits and vegetables you eat in your diet – are you eating at least 5 a day?</a:t>
            </a:r>
          </a:p>
          <a:p>
            <a:pPr marL="0" lvl="1" defTabSz="768111">
              <a:spcAft>
                <a:spcPts val="857"/>
              </a:spcAft>
              <a:buClr>
                <a:srgbClr val="6E6F9E"/>
              </a:buClr>
            </a:pPr>
            <a:r>
              <a:rPr lang="en-GB" sz="1100" b="1" dirty="0">
                <a:solidFill>
                  <a:prstClr val="black"/>
                </a:solidFill>
                <a:latin typeface="Comic Sans MS" panose="030F0702030302020204" pitchFamily="66" charset="0"/>
                <a:cs typeface="Arial" panose="020B0604020202020204" pitchFamily="34" charset="0"/>
              </a:rPr>
              <a:t>Week 2</a:t>
            </a:r>
            <a:r>
              <a:rPr lang="en-GB" sz="1100" dirty="0">
                <a:solidFill>
                  <a:prstClr val="black"/>
                </a:solidFill>
                <a:latin typeface="Comic Sans MS" panose="030F0702030302020204" pitchFamily="66" charset="0"/>
                <a:cs typeface="Arial" panose="020B0604020202020204" pitchFamily="34" charset="0"/>
              </a:rPr>
              <a:t> – Makes a list of 10 meals that have starchy carbohydrates as a main ingredient.</a:t>
            </a:r>
          </a:p>
          <a:p>
            <a:pPr marL="0" lvl="1" defTabSz="768111">
              <a:spcAft>
                <a:spcPts val="857"/>
              </a:spcAft>
              <a:buClr>
                <a:srgbClr val="6E6F9E"/>
              </a:buClr>
            </a:pPr>
            <a:r>
              <a:rPr lang="en-GB" sz="1100" b="1" dirty="0">
                <a:solidFill>
                  <a:prstClr val="black"/>
                </a:solidFill>
                <a:latin typeface="Comic Sans MS" panose="030F0702030302020204" pitchFamily="66" charset="0"/>
                <a:cs typeface="Arial" panose="020B0604020202020204" pitchFamily="34" charset="0"/>
              </a:rPr>
              <a:t>Week 3</a:t>
            </a:r>
            <a:r>
              <a:rPr lang="en-GB" sz="1100" dirty="0">
                <a:solidFill>
                  <a:prstClr val="black"/>
                </a:solidFill>
                <a:latin typeface="Comic Sans MS" panose="030F0702030302020204" pitchFamily="66" charset="0"/>
                <a:cs typeface="Arial" panose="020B0604020202020204" pitchFamily="34" charset="0"/>
              </a:rPr>
              <a:t> – Try and find as many products as you can that contain dairy. Make a list in your book.</a:t>
            </a:r>
          </a:p>
          <a:p>
            <a:pPr marL="0" lvl="1" defTabSz="768111">
              <a:spcAft>
                <a:spcPts val="857"/>
              </a:spcAft>
              <a:buClr>
                <a:srgbClr val="6E6F9E"/>
              </a:buClr>
            </a:pPr>
            <a:r>
              <a:rPr lang="en-GB" sz="1100" b="1" dirty="0">
                <a:solidFill>
                  <a:prstClr val="black"/>
                </a:solidFill>
                <a:latin typeface="Comic Sans MS" panose="030F0702030302020204" pitchFamily="66" charset="0"/>
                <a:cs typeface="Arial" panose="020B0604020202020204" pitchFamily="34" charset="0"/>
              </a:rPr>
              <a:t>Week 4</a:t>
            </a:r>
            <a:r>
              <a:rPr lang="en-GB" sz="1100" dirty="0">
                <a:solidFill>
                  <a:prstClr val="black"/>
                </a:solidFill>
                <a:latin typeface="Comic Sans MS" panose="030F0702030302020204" pitchFamily="66" charset="0"/>
                <a:cs typeface="Arial" panose="020B0604020202020204" pitchFamily="34" charset="0"/>
              </a:rPr>
              <a:t> – Plan a high protein menu – include a starter, main and a dessert. </a:t>
            </a:r>
          </a:p>
          <a:p>
            <a:pPr marL="0" lvl="1" defTabSz="768111">
              <a:spcAft>
                <a:spcPts val="857"/>
              </a:spcAft>
              <a:buClr>
                <a:srgbClr val="6E6F9E"/>
              </a:buClr>
            </a:pPr>
            <a:r>
              <a:rPr lang="en-GB" sz="1100" b="1" dirty="0">
                <a:solidFill>
                  <a:prstClr val="black"/>
                </a:solidFill>
                <a:latin typeface="Comic Sans MS" panose="030F0702030302020204" pitchFamily="66" charset="0"/>
                <a:cs typeface="Arial" panose="020B0604020202020204" pitchFamily="34" charset="0"/>
              </a:rPr>
              <a:t>Week 5</a:t>
            </a:r>
            <a:r>
              <a:rPr lang="en-GB" sz="1100" dirty="0">
                <a:solidFill>
                  <a:prstClr val="black"/>
                </a:solidFill>
                <a:latin typeface="Comic Sans MS" panose="030F0702030302020204" pitchFamily="66" charset="0"/>
                <a:cs typeface="Arial" panose="020B0604020202020204" pitchFamily="34" charset="0"/>
              </a:rPr>
              <a:t> –  Quiz a family member or friend on the Eatwell Guide. Note the questions and answers in your book..</a:t>
            </a:r>
          </a:p>
          <a:p>
            <a:pPr marL="0" lvl="1" defTabSz="768111">
              <a:spcAft>
                <a:spcPts val="857"/>
              </a:spcAft>
              <a:buClr>
                <a:srgbClr val="6E6F9E"/>
              </a:buClr>
            </a:pPr>
            <a:r>
              <a:rPr lang="en-GB" sz="1100" b="1" dirty="0">
                <a:solidFill>
                  <a:prstClr val="black"/>
                </a:solidFill>
                <a:latin typeface="Comic Sans MS" panose="030F0702030302020204" pitchFamily="66" charset="0"/>
                <a:cs typeface="Arial" panose="020B0604020202020204" pitchFamily="34" charset="0"/>
              </a:rPr>
              <a:t>Week 6</a:t>
            </a:r>
            <a:r>
              <a:rPr lang="en-GB" sz="1100" dirty="0">
                <a:solidFill>
                  <a:prstClr val="black"/>
                </a:solidFill>
                <a:latin typeface="Comic Sans MS" panose="030F0702030302020204" pitchFamily="66" charset="0"/>
                <a:cs typeface="Arial" panose="020B0604020202020204" pitchFamily="34" charset="0"/>
              </a:rPr>
              <a:t> –  Create your own Eatwell Guide. Place the foods you eat as part of your diet into the correct sections.</a:t>
            </a:r>
          </a:p>
          <a:p>
            <a:pPr marL="0" lvl="1" defTabSz="768111">
              <a:spcAft>
                <a:spcPts val="857"/>
              </a:spcAft>
              <a:buClr>
                <a:srgbClr val="6E6F9E"/>
              </a:buClr>
            </a:pPr>
            <a:r>
              <a:rPr lang="en-GB" sz="1100" b="1" dirty="0">
                <a:solidFill>
                  <a:prstClr val="black"/>
                </a:solidFill>
                <a:latin typeface="Comic Sans MS" panose="030F0702030302020204" pitchFamily="66" charset="0"/>
                <a:cs typeface="Arial" panose="020B0604020202020204" pitchFamily="34" charset="0"/>
              </a:rPr>
              <a:t>Week 7 </a:t>
            </a:r>
            <a:r>
              <a:rPr lang="en-GB" sz="1100" dirty="0">
                <a:solidFill>
                  <a:prstClr val="black"/>
                </a:solidFill>
                <a:latin typeface="Comic Sans MS" panose="030F0702030302020204" pitchFamily="66" charset="0"/>
                <a:cs typeface="Arial" panose="020B0604020202020204" pitchFamily="34" charset="0"/>
              </a:rPr>
              <a:t>– Evaluate your Eatwell Guide. How can you improve your diet to make it more balanced? Can you reduce snacks?</a:t>
            </a:r>
          </a:p>
        </p:txBody>
      </p:sp>
      <p:sp>
        <p:nvSpPr>
          <p:cNvPr id="6" name="Rectangle 5">
            <a:extLst>
              <a:ext uri="{FF2B5EF4-FFF2-40B4-BE49-F238E27FC236}">
                <a16:creationId xmlns:a16="http://schemas.microsoft.com/office/drawing/2014/main" id="{06830375-AAA5-4AD3-A033-E8379596E79D}"/>
              </a:ext>
            </a:extLst>
          </p:cNvPr>
          <p:cNvSpPr/>
          <p:nvPr/>
        </p:nvSpPr>
        <p:spPr>
          <a:xfrm>
            <a:off x="37061" y="3886560"/>
            <a:ext cx="2496384" cy="2906437"/>
          </a:xfrm>
          <a:prstGeom prst="rect">
            <a:avLst/>
          </a:prstGeom>
          <a:solidFill>
            <a:schemeClr val="accent4">
              <a:lumMod val="20000"/>
              <a:lumOff val="80000"/>
            </a:schemeClr>
          </a:solidFill>
          <a:ln w="28575">
            <a:solidFill>
              <a:schemeClr val="accent4"/>
            </a:solidFill>
            <a:prstDash val="dash"/>
          </a:ln>
        </p:spPr>
        <p:txBody>
          <a:bodyPr wrap="square">
            <a:spAutoFit/>
          </a:bodyPr>
          <a:lstStyle/>
          <a:p>
            <a:pPr algn="ctr" defTabSz="768111"/>
            <a:r>
              <a:rPr lang="en-US" sz="1143" u="sng" dirty="0">
                <a:solidFill>
                  <a:prstClr val="black"/>
                </a:solidFill>
                <a:latin typeface="Comic Sans MS"/>
              </a:rPr>
              <a:t>Starchy Carbohydrates</a:t>
            </a:r>
          </a:p>
          <a:p>
            <a:pPr algn="ctr" defTabSz="768111"/>
            <a:endParaRPr lang="en-US" sz="1143" u="sng" dirty="0">
              <a:solidFill>
                <a:prstClr val="black"/>
              </a:solidFill>
              <a:latin typeface="Comic Sans MS"/>
            </a:endParaRPr>
          </a:p>
          <a:p>
            <a:pPr marL="204111" indent="-204111" defTabSz="768111">
              <a:buFont typeface="Arial" panose="020B0604020202020204" pitchFamily="34" charset="0"/>
              <a:buChar char="•"/>
            </a:pPr>
            <a:r>
              <a:rPr lang="en-US" sz="1143" dirty="0">
                <a:solidFill>
                  <a:prstClr val="black"/>
                </a:solidFill>
                <a:latin typeface="Comic Sans MS"/>
              </a:rPr>
              <a:t>Starchy food should make up just over a third of the food we eat. Choose higher </a:t>
            </a:r>
            <a:r>
              <a:rPr lang="en-US" sz="1143" dirty="0" err="1">
                <a:solidFill>
                  <a:prstClr val="black"/>
                </a:solidFill>
                <a:latin typeface="Comic Sans MS"/>
              </a:rPr>
              <a:t>fibre</a:t>
            </a:r>
            <a:r>
              <a:rPr lang="en-US" sz="1143" dirty="0">
                <a:solidFill>
                  <a:prstClr val="black"/>
                </a:solidFill>
                <a:latin typeface="Comic Sans MS"/>
              </a:rPr>
              <a:t> wholegrain varieties, such as </a:t>
            </a:r>
            <a:r>
              <a:rPr lang="en-US" sz="1143" dirty="0" err="1">
                <a:solidFill>
                  <a:prstClr val="black"/>
                </a:solidFill>
                <a:latin typeface="Comic Sans MS"/>
              </a:rPr>
              <a:t>wholewheat</a:t>
            </a:r>
            <a:r>
              <a:rPr lang="en-US" sz="1143" dirty="0">
                <a:solidFill>
                  <a:prstClr val="black"/>
                </a:solidFill>
                <a:latin typeface="Comic Sans MS"/>
              </a:rPr>
              <a:t> pasta and brown rice, or simply leave skins on potatoes.</a:t>
            </a:r>
          </a:p>
          <a:p>
            <a:pPr marL="204111" indent="-204111" defTabSz="768111">
              <a:buFont typeface="Arial" panose="020B0604020202020204" pitchFamily="34" charset="0"/>
              <a:buChar char="•"/>
            </a:pPr>
            <a:r>
              <a:rPr lang="en-US" sz="1143" dirty="0">
                <a:solidFill>
                  <a:prstClr val="black"/>
                </a:solidFill>
                <a:latin typeface="Comic Sans MS"/>
              </a:rPr>
              <a:t>There are also higher </a:t>
            </a:r>
            <a:r>
              <a:rPr lang="en-US" sz="1143" dirty="0" err="1">
                <a:solidFill>
                  <a:prstClr val="black"/>
                </a:solidFill>
                <a:latin typeface="Comic Sans MS"/>
              </a:rPr>
              <a:t>fibre</a:t>
            </a:r>
            <a:r>
              <a:rPr lang="en-US" sz="1143" dirty="0">
                <a:solidFill>
                  <a:prstClr val="black"/>
                </a:solidFill>
                <a:latin typeface="Comic Sans MS"/>
              </a:rPr>
              <a:t> versions of white bread and pasta.</a:t>
            </a:r>
          </a:p>
          <a:p>
            <a:pPr marL="204111" indent="-204111" defTabSz="768111">
              <a:buFont typeface="Arial" panose="020B0604020202020204" pitchFamily="34" charset="0"/>
              <a:buChar char="•"/>
            </a:pPr>
            <a:r>
              <a:rPr lang="en-US" sz="1143" dirty="0">
                <a:solidFill>
                  <a:prstClr val="black"/>
                </a:solidFill>
                <a:latin typeface="Comic Sans MS"/>
              </a:rPr>
              <a:t>Starchy foods are a good source of energy and the main source of a range of nutrients in our diet.</a:t>
            </a:r>
          </a:p>
        </p:txBody>
      </p:sp>
      <p:sp>
        <p:nvSpPr>
          <p:cNvPr id="7" name="Rectangle 6">
            <a:extLst>
              <a:ext uri="{FF2B5EF4-FFF2-40B4-BE49-F238E27FC236}">
                <a16:creationId xmlns:a16="http://schemas.microsoft.com/office/drawing/2014/main" id="{4D0CE8F2-A2C6-408B-B42B-50BA5B799F64}"/>
              </a:ext>
            </a:extLst>
          </p:cNvPr>
          <p:cNvSpPr/>
          <p:nvPr/>
        </p:nvSpPr>
        <p:spPr>
          <a:xfrm>
            <a:off x="3472707" y="1701922"/>
            <a:ext cx="2815614" cy="2027030"/>
          </a:xfrm>
          <a:prstGeom prst="rect">
            <a:avLst/>
          </a:prstGeom>
          <a:solidFill>
            <a:schemeClr val="accent1">
              <a:lumMod val="20000"/>
              <a:lumOff val="80000"/>
            </a:schemeClr>
          </a:solidFill>
          <a:ln w="28575">
            <a:solidFill>
              <a:schemeClr val="accent1"/>
            </a:solidFill>
            <a:prstDash val="dash"/>
          </a:ln>
        </p:spPr>
        <p:txBody>
          <a:bodyPr wrap="square">
            <a:spAutoFit/>
          </a:bodyPr>
          <a:lstStyle/>
          <a:p>
            <a:pPr algn="ctr" defTabSz="768111"/>
            <a:r>
              <a:rPr lang="en-US" sz="1143" u="sng" dirty="0">
                <a:solidFill>
                  <a:prstClr val="black"/>
                </a:solidFill>
                <a:latin typeface="Comic Sans MS"/>
              </a:rPr>
              <a:t>Dairy and Alternatives</a:t>
            </a:r>
          </a:p>
          <a:p>
            <a:pPr marL="204111" indent="-204111" defTabSz="768111">
              <a:buFont typeface="Arial" panose="020B0604020202020204" pitchFamily="34" charset="0"/>
              <a:buChar char="•"/>
            </a:pPr>
            <a:endParaRPr lang="en-US" sz="1143" dirty="0">
              <a:solidFill>
                <a:prstClr val="black"/>
              </a:solidFill>
              <a:latin typeface="Comic Sans MS"/>
            </a:endParaRPr>
          </a:p>
          <a:p>
            <a:pPr marL="204111" indent="-204111" defTabSz="768111">
              <a:buFont typeface="Arial" panose="020B0604020202020204" pitchFamily="34" charset="0"/>
              <a:buChar char="•"/>
            </a:pPr>
            <a:r>
              <a:rPr lang="en-US" sz="1143" dirty="0">
                <a:solidFill>
                  <a:prstClr val="black"/>
                </a:solidFill>
                <a:latin typeface="Comic Sans MS"/>
              </a:rPr>
              <a:t>Milk, cheese, yoghurt and fromage frais are good sources of protein and some vitamins, and they're also an important source of calcium, which helps keep our bones healthy.</a:t>
            </a:r>
          </a:p>
          <a:p>
            <a:pPr marL="204111" indent="-204111" defTabSz="768111">
              <a:buFont typeface="Arial" panose="020B0604020202020204" pitchFamily="34" charset="0"/>
              <a:buChar char="•"/>
            </a:pPr>
            <a:r>
              <a:rPr lang="en-US" sz="1143" dirty="0">
                <a:solidFill>
                  <a:prstClr val="black"/>
                </a:solidFill>
                <a:latin typeface="Comic Sans MS"/>
              </a:rPr>
              <a:t>Try to go for lower-fat and lower-sugar products where possible, like 1% fat milk, reduced-fat cheese or plain low-fat yoghurt.</a:t>
            </a:r>
          </a:p>
        </p:txBody>
      </p:sp>
      <p:sp>
        <p:nvSpPr>
          <p:cNvPr id="10" name="Rectangle 9">
            <a:extLst>
              <a:ext uri="{FF2B5EF4-FFF2-40B4-BE49-F238E27FC236}">
                <a16:creationId xmlns:a16="http://schemas.microsoft.com/office/drawing/2014/main" id="{C0EE6714-4190-4E85-B813-F7EEF7DE79DF}"/>
              </a:ext>
            </a:extLst>
          </p:cNvPr>
          <p:cNvSpPr/>
          <p:nvPr/>
        </p:nvSpPr>
        <p:spPr>
          <a:xfrm>
            <a:off x="37062" y="393542"/>
            <a:ext cx="2472731" cy="3434082"/>
          </a:xfrm>
          <a:prstGeom prst="rect">
            <a:avLst/>
          </a:prstGeom>
          <a:solidFill>
            <a:schemeClr val="accent6">
              <a:lumMod val="20000"/>
              <a:lumOff val="80000"/>
            </a:schemeClr>
          </a:solidFill>
          <a:ln w="28575">
            <a:solidFill>
              <a:schemeClr val="accent6"/>
            </a:solidFill>
            <a:prstDash val="dash"/>
          </a:ln>
        </p:spPr>
        <p:txBody>
          <a:bodyPr wrap="square">
            <a:spAutoFit/>
          </a:bodyPr>
          <a:lstStyle/>
          <a:p>
            <a:pPr algn="ctr" defTabSz="768111"/>
            <a:r>
              <a:rPr lang="en-US" sz="1143" u="sng" dirty="0">
                <a:solidFill>
                  <a:prstClr val="black"/>
                </a:solidFill>
                <a:latin typeface="Comic Sans MS"/>
              </a:rPr>
              <a:t>Fruits and Vegetables</a:t>
            </a:r>
          </a:p>
          <a:p>
            <a:pPr algn="ctr" defTabSz="768111"/>
            <a:endParaRPr lang="en-US" sz="1143" u="sng" dirty="0">
              <a:solidFill>
                <a:prstClr val="black"/>
              </a:solidFill>
              <a:latin typeface="Comic Sans MS"/>
            </a:endParaRPr>
          </a:p>
          <a:p>
            <a:pPr marL="204111" indent="-204111" defTabSz="768111">
              <a:buFont typeface="Arial" panose="020B0604020202020204" pitchFamily="34" charset="0"/>
              <a:buChar char="•"/>
            </a:pPr>
            <a:r>
              <a:rPr lang="en-US" sz="1143" dirty="0">
                <a:solidFill>
                  <a:prstClr val="black"/>
                </a:solidFill>
                <a:latin typeface="Comic Sans MS"/>
              </a:rPr>
              <a:t>Most of us still are not eating enough fruit and vegetables. They should make up over a third of the food we eat each day.</a:t>
            </a:r>
          </a:p>
          <a:p>
            <a:pPr marL="204111" indent="-204111" defTabSz="768111">
              <a:buFont typeface="Arial" panose="020B0604020202020204" pitchFamily="34" charset="0"/>
              <a:buChar char="•"/>
            </a:pPr>
            <a:r>
              <a:rPr lang="en-US" sz="1143" dirty="0">
                <a:solidFill>
                  <a:prstClr val="black"/>
                </a:solidFill>
                <a:latin typeface="Comic Sans MS"/>
              </a:rPr>
              <a:t>Aim to eat at least 5 portions of a variety of fruit and veg each day. Choose from fresh, frozen, tinned, dried or juiced.</a:t>
            </a:r>
          </a:p>
          <a:p>
            <a:pPr marL="204111" indent="-204111" defTabSz="768111">
              <a:buFont typeface="Arial" panose="020B0604020202020204" pitchFamily="34" charset="0"/>
              <a:buChar char="•"/>
            </a:pPr>
            <a:r>
              <a:rPr lang="en-US" sz="1143" dirty="0">
                <a:solidFill>
                  <a:prstClr val="black"/>
                </a:solidFill>
                <a:latin typeface="Comic Sans MS"/>
              </a:rPr>
              <a:t>Remember that fruit juice and smoothies should be limited to no more than a combined total of 150ml a day.</a:t>
            </a:r>
          </a:p>
          <a:p>
            <a:pPr marL="204111" indent="-204111" defTabSz="768111">
              <a:buFont typeface="Arial" panose="020B0604020202020204" pitchFamily="34" charset="0"/>
              <a:buChar char="•"/>
            </a:pPr>
            <a:r>
              <a:rPr lang="en-US" sz="1143" dirty="0">
                <a:solidFill>
                  <a:prstClr val="black"/>
                </a:solidFill>
                <a:latin typeface="Comic Sans MS"/>
              </a:rPr>
              <a:t>Fruit and vegetables are a good source of vitamins, minerals and </a:t>
            </a:r>
            <a:r>
              <a:rPr lang="en-US" sz="1143" dirty="0" err="1">
                <a:solidFill>
                  <a:prstClr val="black"/>
                </a:solidFill>
                <a:latin typeface="Comic Sans MS"/>
              </a:rPr>
              <a:t>fibre</a:t>
            </a:r>
            <a:r>
              <a:rPr lang="en-US" sz="1143" dirty="0">
                <a:solidFill>
                  <a:prstClr val="black"/>
                </a:solidFill>
                <a:latin typeface="Comic Sans MS"/>
              </a:rPr>
              <a:t>.</a:t>
            </a:r>
          </a:p>
        </p:txBody>
      </p:sp>
      <p:sp>
        <p:nvSpPr>
          <p:cNvPr id="11" name="Rectangle 10">
            <a:extLst>
              <a:ext uri="{FF2B5EF4-FFF2-40B4-BE49-F238E27FC236}">
                <a16:creationId xmlns:a16="http://schemas.microsoft.com/office/drawing/2014/main" id="{A16DAA62-DFC7-404C-B051-DA3CE32D43DB}"/>
              </a:ext>
            </a:extLst>
          </p:cNvPr>
          <p:cNvSpPr/>
          <p:nvPr/>
        </p:nvSpPr>
        <p:spPr>
          <a:xfrm>
            <a:off x="3472708" y="3865577"/>
            <a:ext cx="2827441" cy="2906437"/>
          </a:xfrm>
          <a:prstGeom prst="rect">
            <a:avLst/>
          </a:prstGeom>
          <a:solidFill>
            <a:schemeClr val="accent2">
              <a:lumMod val="20000"/>
              <a:lumOff val="80000"/>
            </a:schemeClr>
          </a:solidFill>
          <a:ln w="28575">
            <a:solidFill>
              <a:srgbClr val="FF0000"/>
            </a:solidFill>
            <a:prstDash val="dash"/>
          </a:ln>
        </p:spPr>
        <p:txBody>
          <a:bodyPr wrap="square">
            <a:spAutoFit/>
          </a:bodyPr>
          <a:lstStyle/>
          <a:p>
            <a:pPr algn="ctr" defTabSz="768111"/>
            <a:r>
              <a:rPr lang="en-US" sz="1143" u="sng" dirty="0">
                <a:solidFill>
                  <a:prstClr val="black"/>
                </a:solidFill>
                <a:latin typeface="Comic Sans MS"/>
              </a:rPr>
              <a:t>Proteins</a:t>
            </a:r>
          </a:p>
          <a:p>
            <a:pPr defTabSz="768111"/>
            <a:endParaRPr lang="en-US" sz="1143" dirty="0">
              <a:solidFill>
                <a:prstClr val="black"/>
              </a:solidFill>
              <a:latin typeface="Comic Sans MS"/>
            </a:endParaRPr>
          </a:p>
          <a:p>
            <a:pPr marL="204111" indent="-204111" defTabSz="768111">
              <a:buFont typeface="Arial" panose="020B0604020202020204" pitchFamily="34" charset="0"/>
              <a:buChar char="•"/>
            </a:pPr>
            <a:r>
              <a:rPr lang="en-US" sz="1143" dirty="0">
                <a:solidFill>
                  <a:prstClr val="black"/>
                </a:solidFill>
                <a:latin typeface="Comic Sans MS"/>
              </a:rPr>
              <a:t>These foods are good sources of protein, vitamins and minerals. Pulses, such as beans, peas and lentils, are good alternatives to meat because they're lower in fat and higher in </a:t>
            </a:r>
            <a:r>
              <a:rPr lang="en-US" sz="1143" dirty="0" err="1">
                <a:solidFill>
                  <a:prstClr val="black"/>
                </a:solidFill>
                <a:latin typeface="Comic Sans MS"/>
              </a:rPr>
              <a:t>fibre</a:t>
            </a:r>
            <a:r>
              <a:rPr lang="en-US" sz="1143" dirty="0">
                <a:solidFill>
                  <a:prstClr val="black"/>
                </a:solidFill>
                <a:latin typeface="Comic Sans MS"/>
              </a:rPr>
              <a:t> and protein, too.</a:t>
            </a:r>
          </a:p>
          <a:p>
            <a:pPr marL="204111" indent="-204111" defTabSz="768111">
              <a:buFont typeface="Arial" panose="020B0604020202020204" pitchFamily="34" charset="0"/>
              <a:buChar char="•"/>
            </a:pPr>
            <a:r>
              <a:rPr lang="en-US" sz="1143" dirty="0">
                <a:solidFill>
                  <a:prstClr val="black"/>
                </a:solidFill>
                <a:latin typeface="Comic Sans MS"/>
              </a:rPr>
              <a:t>Choose lean cuts of meat and mince, and eat less red and processed meat like bacon, ham and sausages.</a:t>
            </a:r>
          </a:p>
          <a:p>
            <a:pPr marL="204111" indent="-204111" defTabSz="768111">
              <a:buFont typeface="Arial" panose="020B0604020202020204" pitchFamily="34" charset="0"/>
              <a:buChar char="•"/>
            </a:pPr>
            <a:r>
              <a:rPr lang="en-US" sz="1143" dirty="0">
                <a:solidFill>
                  <a:prstClr val="black"/>
                </a:solidFill>
                <a:latin typeface="Comic Sans MS"/>
              </a:rPr>
              <a:t>Aim for at least 2 portions of fish every week, 1 of which should be oily, such as salmon or mackerel.</a:t>
            </a:r>
          </a:p>
          <a:p>
            <a:pPr marL="204111" indent="-204111" defTabSz="768111">
              <a:buFont typeface="Arial" panose="020B0604020202020204" pitchFamily="34" charset="0"/>
              <a:buChar char="•"/>
            </a:pPr>
            <a:r>
              <a:rPr lang="en-US" sz="1143" dirty="0">
                <a:solidFill>
                  <a:prstClr val="black"/>
                </a:solidFill>
                <a:latin typeface="Comic Sans MS"/>
              </a:rPr>
              <a:t>Find out about pulses, fish, eggs and meat.</a:t>
            </a:r>
          </a:p>
        </p:txBody>
      </p:sp>
      <p:sp>
        <p:nvSpPr>
          <p:cNvPr id="17" name="Title 1">
            <a:extLst>
              <a:ext uri="{FF2B5EF4-FFF2-40B4-BE49-F238E27FC236}">
                <a16:creationId xmlns:a16="http://schemas.microsoft.com/office/drawing/2014/main" id="{F049CCF9-8B67-44F3-88B7-0EC93A7AB89B}"/>
              </a:ext>
            </a:extLst>
          </p:cNvPr>
          <p:cNvSpPr txBox="1">
            <a:spLocks/>
          </p:cNvSpPr>
          <p:nvPr/>
        </p:nvSpPr>
        <p:spPr>
          <a:xfrm>
            <a:off x="188617" y="56890"/>
            <a:ext cx="8955384" cy="274183"/>
          </a:xfrm>
          <a:prstGeom prst="rect">
            <a:avLst/>
          </a:prstGeom>
        </p:spPr>
        <p:txBody>
          <a:bodyPr vert="horz" lIns="65314" tIns="32657" rIns="65314" bIns="32657" rtlCol="0" anchor="ctr">
            <a:noAutofit/>
          </a:bodyPr>
          <a:lstStyle>
            <a:lvl1pPr algn="l" defTabSz="1280160" rtl="0" eaLnBrk="1" latinLnBrk="0" hangingPunct="1">
              <a:lnSpc>
                <a:spcPct val="90000"/>
              </a:lnSpc>
              <a:spcBef>
                <a:spcPct val="0"/>
              </a:spcBef>
              <a:buNone/>
              <a:defRPr sz="6160" kern="1200">
                <a:solidFill>
                  <a:schemeClr val="tx1"/>
                </a:solidFill>
                <a:latin typeface="+mj-lt"/>
                <a:ea typeface="+mj-ea"/>
                <a:cs typeface="+mj-cs"/>
              </a:defRPr>
            </a:lvl1pPr>
          </a:lstStyle>
          <a:p>
            <a:pPr defTabSz="914418"/>
            <a:r>
              <a:rPr lang="en-GB" sz="1714" u="sng" dirty="0">
                <a:solidFill>
                  <a:prstClr val="black"/>
                </a:solidFill>
                <a:latin typeface="Comic Sans MS"/>
              </a:rPr>
              <a:t>The Eatwell Guide – Year 7</a:t>
            </a:r>
          </a:p>
        </p:txBody>
      </p:sp>
      <p:sp>
        <p:nvSpPr>
          <p:cNvPr id="12" name="Rectangle 11">
            <a:extLst>
              <a:ext uri="{FF2B5EF4-FFF2-40B4-BE49-F238E27FC236}">
                <a16:creationId xmlns:a16="http://schemas.microsoft.com/office/drawing/2014/main" id="{C285BF51-2C81-45DC-B61C-60243B643896}"/>
              </a:ext>
            </a:extLst>
          </p:cNvPr>
          <p:cNvSpPr/>
          <p:nvPr/>
        </p:nvSpPr>
        <p:spPr>
          <a:xfrm>
            <a:off x="3460882" y="69222"/>
            <a:ext cx="2827441" cy="1499385"/>
          </a:xfrm>
          <a:prstGeom prst="rect">
            <a:avLst/>
          </a:prstGeom>
          <a:solidFill>
            <a:srgbClr val="F1E6FE"/>
          </a:solidFill>
          <a:ln w="28575">
            <a:solidFill>
              <a:srgbClr val="7030A0"/>
            </a:solidFill>
            <a:prstDash val="dash"/>
          </a:ln>
        </p:spPr>
        <p:txBody>
          <a:bodyPr wrap="square">
            <a:spAutoFit/>
          </a:bodyPr>
          <a:lstStyle/>
          <a:p>
            <a:pPr algn="ctr" defTabSz="768111"/>
            <a:r>
              <a:rPr lang="en-US" sz="1143" u="sng" dirty="0">
                <a:solidFill>
                  <a:prstClr val="black"/>
                </a:solidFill>
                <a:latin typeface="Comic Sans MS"/>
              </a:rPr>
              <a:t>Fats and Oils</a:t>
            </a:r>
          </a:p>
          <a:p>
            <a:pPr algn="ctr" defTabSz="768111"/>
            <a:endParaRPr lang="en-US" sz="1143" u="sng" dirty="0">
              <a:solidFill>
                <a:prstClr val="black"/>
              </a:solidFill>
              <a:latin typeface="Comic Sans MS"/>
            </a:endParaRPr>
          </a:p>
          <a:p>
            <a:pPr marL="204111" indent="-204111" defTabSz="768111">
              <a:buFont typeface="Arial" panose="020B0604020202020204" pitchFamily="34" charset="0"/>
              <a:buChar char="•"/>
            </a:pPr>
            <a:r>
              <a:rPr lang="en-US" sz="1143" dirty="0">
                <a:solidFill>
                  <a:prstClr val="black"/>
                </a:solidFill>
                <a:latin typeface="Comic Sans MS"/>
              </a:rPr>
              <a:t>Unsaturated fats are healthier fats and include vegetable, rapeseed, olive and sunflower oils.</a:t>
            </a:r>
          </a:p>
          <a:p>
            <a:pPr marL="204111" indent="-204111" defTabSz="768111">
              <a:buFont typeface="Arial" panose="020B0604020202020204" pitchFamily="34" charset="0"/>
              <a:buChar char="•"/>
            </a:pPr>
            <a:r>
              <a:rPr lang="en-US" sz="1143" dirty="0">
                <a:solidFill>
                  <a:prstClr val="black"/>
                </a:solidFill>
                <a:latin typeface="Comic Sans MS"/>
              </a:rPr>
              <a:t>Remember all types of fat are high in energy and should be eaten sparingly.</a:t>
            </a:r>
          </a:p>
        </p:txBody>
      </p:sp>
      <p:pic>
        <p:nvPicPr>
          <p:cNvPr id="5" name="Picture 2" descr="Image result for apple png">
            <a:extLst>
              <a:ext uri="{FF2B5EF4-FFF2-40B4-BE49-F238E27FC236}">
                <a16:creationId xmlns:a16="http://schemas.microsoft.com/office/drawing/2014/main" id="{F33F5E1B-8483-486F-AF3A-CDEA75387C4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59302" y="449663"/>
            <a:ext cx="627888" cy="66182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7C07FFCC-7648-4474-98D0-2F0A30AA40B7}"/>
              </a:ext>
            </a:extLst>
          </p:cNvPr>
          <p:cNvPicPr>
            <a:picLocks noChangeAspect="1"/>
          </p:cNvPicPr>
          <p:nvPr/>
        </p:nvPicPr>
        <p:blipFill rotWithShape="1">
          <a:blip r:embed="rId3">
            <a:extLst>
              <a:ext uri="{28A0092B-C50C-407E-A947-70E740481C1C}">
                <a14:useLocalDpi xmlns:a14="http://schemas.microsoft.com/office/drawing/2010/main" val="0"/>
              </a:ext>
            </a:extLst>
          </a:blip>
          <a:srcRect l="14123" r="14332"/>
          <a:stretch/>
        </p:blipFill>
        <p:spPr>
          <a:xfrm>
            <a:off x="2607464" y="1121681"/>
            <a:ext cx="754480" cy="765401"/>
          </a:xfrm>
          <a:prstGeom prst="rect">
            <a:avLst/>
          </a:prstGeom>
        </p:spPr>
      </p:pic>
      <p:pic>
        <p:nvPicPr>
          <p:cNvPr id="15" name="Picture 14">
            <a:extLst>
              <a:ext uri="{FF2B5EF4-FFF2-40B4-BE49-F238E27FC236}">
                <a16:creationId xmlns:a16="http://schemas.microsoft.com/office/drawing/2014/main" id="{70D62135-9525-4A0D-A967-3134CD0DF9C7}"/>
              </a:ext>
            </a:extLst>
          </p:cNvPr>
          <p:cNvPicPr>
            <a:picLocks noChangeAspect="1"/>
          </p:cNvPicPr>
          <p:nvPr/>
        </p:nvPicPr>
        <p:blipFill rotWithShape="1">
          <a:blip r:embed="rId4">
            <a:extLst>
              <a:ext uri="{28A0092B-C50C-407E-A947-70E740481C1C}">
                <a14:useLocalDpi xmlns:a14="http://schemas.microsoft.com/office/drawing/2010/main" val="0"/>
              </a:ext>
            </a:extLst>
          </a:blip>
          <a:srcRect l="12089" t="4646" r="12711" b="5210"/>
          <a:stretch/>
        </p:blipFill>
        <p:spPr>
          <a:xfrm>
            <a:off x="2630632" y="6025975"/>
            <a:ext cx="698159" cy="775137"/>
          </a:xfrm>
          <a:prstGeom prst="rect">
            <a:avLst/>
          </a:prstGeom>
        </p:spPr>
      </p:pic>
      <p:pic>
        <p:nvPicPr>
          <p:cNvPr id="20" name="Picture 19">
            <a:extLst>
              <a:ext uri="{FF2B5EF4-FFF2-40B4-BE49-F238E27FC236}">
                <a16:creationId xmlns:a16="http://schemas.microsoft.com/office/drawing/2014/main" id="{4F134F5B-71B4-4B23-9C26-F9F8DBD02E3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32610" y="4614587"/>
            <a:ext cx="733431" cy="548246"/>
          </a:xfrm>
          <a:prstGeom prst="rect">
            <a:avLst/>
          </a:prstGeom>
        </p:spPr>
      </p:pic>
      <p:pic>
        <p:nvPicPr>
          <p:cNvPr id="22" name="Picture 21">
            <a:extLst>
              <a:ext uri="{FF2B5EF4-FFF2-40B4-BE49-F238E27FC236}">
                <a16:creationId xmlns:a16="http://schemas.microsoft.com/office/drawing/2014/main" id="{2538F5E5-9CBE-465B-B3F0-F3CC223C4E7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79759" y="5280285"/>
            <a:ext cx="641806" cy="702737"/>
          </a:xfrm>
          <a:prstGeom prst="rect">
            <a:avLst/>
          </a:prstGeom>
        </p:spPr>
      </p:pic>
      <p:pic>
        <p:nvPicPr>
          <p:cNvPr id="1032" name="Picture 8" descr="Image result for rice png">
            <a:extLst>
              <a:ext uri="{FF2B5EF4-FFF2-40B4-BE49-F238E27FC236}">
                <a16:creationId xmlns:a16="http://schemas.microsoft.com/office/drawing/2014/main" id="{77DE7DF2-5E41-4D69-8A35-3FA4F341065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13929" y="3790473"/>
            <a:ext cx="754480" cy="75802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a:extLst>
              <a:ext uri="{FF2B5EF4-FFF2-40B4-BE49-F238E27FC236}">
                <a16:creationId xmlns:a16="http://schemas.microsoft.com/office/drawing/2014/main" id="{534E467E-AECC-44A2-BB23-D9490FAB93A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622791" y="2893298"/>
            <a:ext cx="772031" cy="859935"/>
          </a:xfrm>
          <a:prstGeom prst="rect">
            <a:avLst/>
          </a:prstGeom>
        </p:spPr>
      </p:pic>
      <p:pic>
        <p:nvPicPr>
          <p:cNvPr id="28" name="Picture 27">
            <a:extLst>
              <a:ext uri="{FF2B5EF4-FFF2-40B4-BE49-F238E27FC236}">
                <a16:creationId xmlns:a16="http://schemas.microsoft.com/office/drawing/2014/main" id="{E61AFC56-565E-4E22-80B6-9378AB7AE539}"/>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20275" r="19930"/>
          <a:stretch/>
        </p:blipFill>
        <p:spPr>
          <a:xfrm>
            <a:off x="2697457" y="1916644"/>
            <a:ext cx="563719" cy="942747"/>
          </a:xfrm>
          <a:prstGeom prst="rect">
            <a:avLst/>
          </a:prstGeom>
        </p:spPr>
      </p:pic>
      <p:pic>
        <p:nvPicPr>
          <p:cNvPr id="1027" name="Picture 1026">
            <a:extLst>
              <a:ext uri="{FF2B5EF4-FFF2-40B4-BE49-F238E27FC236}">
                <a16:creationId xmlns:a16="http://schemas.microsoft.com/office/drawing/2014/main" id="{403B4BE6-1B4D-45DD-8090-C4A3E04FDE9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401394" y="45593"/>
            <a:ext cx="748393" cy="850446"/>
          </a:xfrm>
          <a:prstGeom prst="rect">
            <a:avLst/>
          </a:prstGeom>
        </p:spPr>
      </p:pic>
      <p:pic>
        <p:nvPicPr>
          <p:cNvPr id="1031" name="Picture 1030">
            <a:extLst>
              <a:ext uri="{FF2B5EF4-FFF2-40B4-BE49-F238E27FC236}">
                <a16:creationId xmlns:a16="http://schemas.microsoft.com/office/drawing/2014/main" id="{5B9BAE73-B2CF-4232-BC23-575C9A53CC5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27814" y="896040"/>
            <a:ext cx="713399" cy="558829"/>
          </a:xfrm>
          <a:prstGeom prst="rect">
            <a:avLst/>
          </a:prstGeom>
        </p:spPr>
      </p:pic>
      <p:pic>
        <p:nvPicPr>
          <p:cNvPr id="1035" name="Picture 1034">
            <a:extLst>
              <a:ext uri="{FF2B5EF4-FFF2-40B4-BE49-F238E27FC236}">
                <a16:creationId xmlns:a16="http://schemas.microsoft.com/office/drawing/2014/main" id="{BCFF83D7-83D9-4F23-9648-002A4D8B427A}"/>
              </a:ext>
            </a:extLst>
          </p:cNvPr>
          <p:cNvPicPr>
            <a:picLocks noChangeAspect="1"/>
          </p:cNvPicPr>
          <p:nvPr/>
        </p:nvPicPr>
        <p:blipFill rotWithShape="1">
          <a:blip r:embed="rId12">
            <a:extLst>
              <a:ext uri="{28A0092B-C50C-407E-A947-70E740481C1C}">
                <a14:useLocalDpi xmlns:a14="http://schemas.microsoft.com/office/drawing/2010/main" val="0"/>
              </a:ext>
            </a:extLst>
          </a:blip>
          <a:srcRect l="11940" r="12722"/>
          <a:stretch/>
        </p:blipFill>
        <p:spPr>
          <a:xfrm>
            <a:off x="6488396" y="1690464"/>
            <a:ext cx="579866" cy="1185213"/>
          </a:xfrm>
          <a:prstGeom prst="rect">
            <a:avLst/>
          </a:prstGeom>
        </p:spPr>
      </p:pic>
      <p:pic>
        <p:nvPicPr>
          <p:cNvPr id="1036" name="Picture 12" descr="Image result for cheese png">
            <a:extLst>
              <a:ext uri="{FF2B5EF4-FFF2-40B4-BE49-F238E27FC236}">
                <a16:creationId xmlns:a16="http://schemas.microsoft.com/office/drawing/2014/main" id="{CB4304DD-CA21-4F9E-B864-201B106B269C}"/>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486325" y="2916518"/>
            <a:ext cx="581937" cy="742472"/>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14" descr="Image result for meat png">
            <a:extLst>
              <a:ext uri="{FF2B5EF4-FFF2-40B4-BE49-F238E27FC236}">
                <a16:creationId xmlns:a16="http://schemas.microsoft.com/office/drawing/2014/main" id="{A353CC4E-430B-4048-B1D5-EFCDDBE7453A}"/>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426999" y="3886558"/>
            <a:ext cx="760046" cy="624696"/>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1042">
            <a:extLst>
              <a:ext uri="{FF2B5EF4-FFF2-40B4-BE49-F238E27FC236}">
                <a16:creationId xmlns:a16="http://schemas.microsoft.com/office/drawing/2014/main" id="{42E5FC80-7690-44E5-95F7-E503170C6DA5}"/>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463672" y="4537855"/>
            <a:ext cx="721179" cy="765401"/>
          </a:xfrm>
          <a:prstGeom prst="rect">
            <a:avLst/>
          </a:prstGeom>
        </p:spPr>
      </p:pic>
      <p:pic>
        <p:nvPicPr>
          <p:cNvPr id="1045" name="Picture 1044">
            <a:extLst>
              <a:ext uri="{FF2B5EF4-FFF2-40B4-BE49-F238E27FC236}">
                <a16:creationId xmlns:a16="http://schemas.microsoft.com/office/drawing/2014/main" id="{92229C58-1E19-4C7B-BF94-BDD9C002293C}"/>
              </a:ext>
            </a:extLst>
          </p:cNvPr>
          <p:cNvPicPr>
            <a:picLocks noChangeAspect="1"/>
          </p:cNvPicPr>
          <p:nvPr/>
        </p:nvPicPr>
        <p:blipFill rotWithShape="1">
          <a:blip r:embed="rId16">
            <a:extLst>
              <a:ext uri="{28A0092B-C50C-407E-A947-70E740481C1C}">
                <a14:useLocalDpi xmlns:a14="http://schemas.microsoft.com/office/drawing/2010/main" val="0"/>
              </a:ext>
            </a:extLst>
          </a:blip>
          <a:srcRect l="13873" t="12790" r="13801"/>
          <a:stretch/>
        </p:blipFill>
        <p:spPr>
          <a:xfrm>
            <a:off x="6426999" y="5359141"/>
            <a:ext cx="813564" cy="666835"/>
          </a:xfrm>
          <a:prstGeom prst="rect">
            <a:avLst/>
          </a:prstGeom>
        </p:spPr>
      </p:pic>
      <p:pic>
        <p:nvPicPr>
          <p:cNvPr id="1047" name="Picture 1046">
            <a:extLst>
              <a:ext uri="{FF2B5EF4-FFF2-40B4-BE49-F238E27FC236}">
                <a16:creationId xmlns:a16="http://schemas.microsoft.com/office/drawing/2014/main" id="{D05B443C-2555-44ED-B373-F44D71FF2B92}"/>
              </a:ext>
            </a:extLst>
          </p:cNvPr>
          <p:cNvPicPr>
            <a:picLocks noChangeAspect="1"/>
          </p:cNvPicPr>
          <p:nvPr/>
        </p:nvPicPr>
        <p:blipFill rotWithShape="1">
          <a:blip r:embed="rId17">
            <a:extLst>
              <a:ext uri="{28A0092B-C50C-407E-A947-70E740481C1C}">
                <a14:useLocalDpi xmlns:a14="http://schemas.microsoft.com/office/drawing/2010/main" val="0"/>
              </a:ext>
            </a:extLst>
          </a:blip>
          <a:srcRect l="3710" r="4418"/>
          <a:stretch/>
        </p:blipFill>
        <p:spPr>
          <a:xfrm>
            <a:off x="6378585" y="6053170"/>
            <a:ext cx="881969" cy="72074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7">
            <a:extLst>
              <a:ext uri="{FF2B5EF4-FFF2-40B4-BE49-F238E27FC236}">
                <a16:creationId xmlns:a16="http://schemas.microsoft.com/office/drawing/2014/main" id="{1D3E4975-5EB4-AC4B-A871-618A3688C01E}"/>
              </a:ext>
            </a:extLst>
          </p:cNvPr>
          <p:cNvGraphicFramePr>
            <a:graphicFrameLocks noGrp="1"/>
          </p:cNvGraphicFramePr>
          <p:nvPr>
            <p:extLst>
              <p:ext uri="{D42A27DB-BD31-4B8C-83A1-F6EECF244321}">
                <p14:modId xmlns:p14="http://schemas.microsoft.com/office/powerpoint/2010/main" val="4102671165"/>
              </p:ext>
            </p:extLst>
          </p:nvPr>
        </p:nvGraphicFramePr>
        <p:xfrm>
          <a:off x="88128" y="1565614"/>
          <a:ext cx="1869626" cy="1620520"/>
        </p:xfrm>
        <a:graphic>
          <a:graphicData uri="http://schemas.openxmlformats.org/drawingml/2006/table">
            <a:tbl>
              <a:tblPr firstRow="1" bandRow="1">
                <a:tableStyleId>{5C22544A-7EE6-4342-B048-85BDC9FD1C3A}</a:tableStyleId>
              </a:tblPr>
              <a:tblGrid>
                <a:gridCol w="1869626">
                  <a:extLst>
                    <a:ext uri="{9D8B030D-6E8A-4147-A177-3AD203B41FA5}">
                      <a16:colId xmlns:a16="http://schemas.microsoft.com/office/drawing/2014/main" val="2679625716"/>
                    </a:ext>
                  </a:extLst>
                </a:gridCol>
              </a:tblGrid>
              <a:tr h="370840">
                <a:tc>
                  <a:txBody>
                    <a:bodyPr/>
                    <a:lstStyle/>
                    <a:p>
                      <a:r>
                        <a:rPr lang="en-US" sz="1400" dirty="0"/>
                        <a:t>Vitamin A</a:t>
                      </a:r>
                    </a:p>
                  </a:txBody>
                  <a:tcPr/>
                </a:tc>
                <a:extLst>
                  <a:ext uri="{0D108BD9-81ED-4DB2-BD59-A6C34878D82A}">
                    <a16:rowId xmlns:a16="http://schemas.microsoft.com/office/drawing/2014/main" val="2535774607"/>
                  </a:ext>
                </a:extLst>
              </a:tr>
              <a:tr h="370840">
                <a:tc>
                  <a:txBody>
                    <a:bodyPr/>
                    <a:lstStyle/>
                    <a:p>
                      <a:r>
                        <a:rPr lang="en-US" sz="1400" dirty="0"/>
                        <a:t>Food Source: Cheese, eggs, oily fish</a:t>
                      </a:r>
                    </a:p>
                  </a:txBody>
                  <a:tcPr/>
                </a:tc>
                <a:extLst>
                  <a:ext uri="{0D108BD9-81ED-4DB2-BD59-A6C34878D82A}">
                    <a16:rowId xmlns:a16="http://schemas.microsoft.com/office/drawing/2014/main" val="245073115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effectLst/>
                        </a:rPr>
                        <a:t>Function: Fighting infection, better vision, keeping skin healthy</a:t>
                      </a:r>
                    </a:p>
                  </a:txBody>
                  <a:tcPr/>
                </a:tc>
                <a:extLst>
                  <a:ext uri="{0D108BD9-81ED-4DB2-BD59-A6C34878D82A}">
                    <a16:rowId xmlns:a16="http://schemas.microsoft.com/office/drawing/2014/main" val="450618720"/>
                  </a:ext>
                </a:extLst>
              </a:tr>
            </a:tbl>
          </a:graphicData>
        </a:graphic>
      </p:graphicFrame>
      <p:graphicFrame>
        <p:nvGraphicFramePr>
          <p:cNvPr id="8" name="Table 7">
            <a:extLst>
              <a:ext uri="{FF2B5EF4-FFF2-40B4-BE49-F238E27FC236}">
                <a16:creationId xmlns:a16="http://schemas.microsoft.com/office/drawing/2014/main" id="{49825722-D58A-5342-BA06-6B2B425E8C87}"/>
              </a:ext>
            </a:extLst>
          </p:cNvPr>
          <p:cNvGraphicFramePr>
            <a:graphicFrameLocks noGrp="1"/>
          </p:cNvGraphicFramePr>
          <p:nvPr>
            <p:extLst>
              <p:ext uri="{D42A27DB-BD31-4B8C-83A1-F6EECF244321}">
                <p14:modId xmlns:p14="http://schemas.microsoft.com/office/powerpoint/2010/main" val="3151754729"/>
              </p:ext>
            </p:extLst>
          </p:nvPr>
        </p:nvGraphicFramePr>
        <p:xfrm>
          <a:off x="4601815" y="1565614"/>
          <a:ext cx="2162401" cy="1620520"/>
        </p:xfrm>
        <a:graphic>
          <a:graphicData uri="http://schemas.openxmlformats.org/drawingml/2006/table">
            <a:tbl>
              <a:tblPr firstRow="1" bandRow="1">
                <a:tableStyleId>{21E4AEA4-8DFA-4A89-87EB-49C32662AFE0}</a:tableStyleId>
              </a:tblPr>
              <a:tblGrid>
                <a:gridCol w="2162401">
                  <a:extLst>
                    <a:ext uri="{9D8B030D-6E8A-4147-A177-3AD203B41FA5}">
                      <a16:colId xmlns:a16="http://schemas.microsoft.com/office/drawing/2014/main" val="2679625716"/>
                    </a:ext>
                  </a:extLst>
                </a:gridCol>
              </a:tblGrid>
              <a:tr h="370840">
                <a:tc>
                  <a:txBody>
                    <a:bodyPr/>
                    <a:lstStyle/>
                    <a:p>
                      <a:r>
                        <a:rPr lang="en-US" sz="1400" dirty="0"/>
                        <a:t>Vitamin C</a:t>
                      </a:r>
                    </a:p>
                  </a:txBody>
                  <a:tcPr/>
                </a:tc>
                <a:extLst>
                  <a:ext uri="{0D108BD9-81ED-4DB2-BD59-A6C34878D82A}">
                    <a16:rowId xmlns:a16="http://schemas.microsoft.com/office/drawing/2014/main" val="2535774607"/>
                  </a:ext>
                </a:extLst>
              </a:tr>
              <a:tr h="370840">
                <a:tc>
                  <a:txBody>
                    <a:bodyPr/>
                    <a:lstStyle/>
                    <a:p>
                      <a:r>
                        <a:rPr lang="en-US" sz="1400" dirty="0"/>
                        <a:t>Food Source: Citrus Fruits (oranges, lemons)</a:t>
                      </a:r>
                    </a:p>
                  </a:txBody>
                  <a:tcPr/>
                </a:tc>
                <a:extLst>
                  <a:ext uri="{0D108BD9-81ED-4DB2-BD59-A6C34878D82A}">
                    <a16:rowId xmlns:a16="http://schemas.microsoft.com/office/drawing/2014/main" val="2450731158"/>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effectLst/>
                        </a:rPr>
                        <a:t>Function: Healthy skin, eyes and nervous system, releasing energy from food</a:t>
                      </a:r>
                    </a:p>
                  </a:txBody>
                  <a:tcPr/>
                </a:tc>
                <a:extLst>
                  <a:ext uri="{0D108BD9-81ED-4DB2-BD59-A6C34878D82A}">
                    <a16:rowId xmlns:a16="http://schemas.microsoft.com/office/drawing/2014/main" val="450618720"/>
                  </a:ext>
                </a:extLst>
              </a:tr>
            </a:tbl>
          </a:graphicData>
        </a:graphic>
      </p:graphicFrame>
      <p:graphicFrame>
        <p:nvGraphicFramePr>
          <p:cNvPr id="9" name="Table 7">
            <a:extLst>
              <a:ext uri="{FF2B5EF4-FFF2-40B4-BE49-F238E27FC236}">
                <a16:creationId xmlns:a16="http://schemas.microsoft.com/office/drawing/2014/main" id="{FCFCFE13-03D6-1B4F-8181-23AB29CEC06E}"/>
              </a:ext>
            </a:extLst>
          </p:cNvPr>
          <p:cNvGraphicFramePr>
            <a:graphicFrameLocks noGrp="1"/>
          </p:cNvGraphicFramePr>
          <p:nvPr>
            <p:extLst>
              <p:ext uri="{D42A27DB-BD31-4B8C-83A1-F6EECF244321}">
                <p14:modId xmlns:p14="http://schemas.microsoft.com/office/powerpoint/2010/main" val="1770811428"/>
              </p:ext>
            </p:extLst>
          </p:nvPr>
        </p:nvGraphicFramePr>
        <p:xfrm>
          <a:off x="107825" y="3220131"/>
          <a:ext cx="2737136" cy="1620520"/>
        </p:xfrm>
        <a:graphic>
          <a:graphicData uri="http://schemas.openxmlformats.org/drawingml/2006/table">
            <a:tbl>
              <a:tblPr firstRow="1" bandRow="1">
                <a:tableStyleId>{93296810-A885-4BE3-A3E7-6D5BEEA58F35}</a:tableStyleId>
              </a:tblPr>
              <a:tblGrid>
                <a:gridCol w="2737136">
                  <a:extLst>
                    <a:ext uri="{9D8B030D-6E8A-4147-A177-3AD203B41FA5}">
                      <a16:colId xmlns:a16="http://schemas.microsoft.com/office/drawing/2014/main" val="2679625716"/>
                    </a:ext>
                  </a:extLst>
                </a:gridCol>
              </a:tblGrid>
              <a:tr h="370840">
                <a:tc>
                  <a:txBody>
                    <a:bodyPr/>
                    <a:lstStyle/>
                    <a:p>
                      <a:r>
                        <a:rPr lang="en-US" sz="1400" dirty="0"/>
                        <a:t>Vitamin D</a:t>
                      </a:r>
                    </a:p>
                  </a:txBody>
                  <a:tcPr/>
                </a:tc>
                <a:extLst>
                  <a:ext uri="{0D108BD9-81ED-4DB2-BD59-A6C34878D82A}">
                    <a16:rowId xmlns:a16="http://schemas.microsoft.com/office/drawing/2014/main" val="2535774607"/>
                  </a:ext>
                </a:extLst>
              </a:tr>
              <a:tr h="370840">
                <a:tc>
                  <a:txBody>
                    <a:bodyPr/>
                    <a:lstStyle/>
                    <a:p>
                      <a:r>
                        <a:rPr lang="en-GB" sz="1400" dirty="0">
                          <a:effectLst/>
                        </a:rPr>
                        <a:t>Source: Our body creates this from direct sunlight but it is in oily fish, red meat and egg yolks</a:t>
                      </a:r>
                    </a:p>
                  </a:txBody>
                  <a:tcPr/>
                </a:tc>
                <a:extLst>
                  <a:ext uri="{0D108BD9-81ED-4DB2-BD59-A6C34878D82A}">
                    <a16:rowId xmlns:a16="http://schemas.microsoft.com/office/drawing/2014/main" val="245073115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effectLst/>
                        </a:rPr>
                        <a:t>Function: Helps keep bones, teeth and muscles healthy</a:t>
                      </a:r>
                    </a:p>
                  </a:txBody>
                  <a:tcPr/>
                </a:tc>
                <a:extLst>
                  <a:ext uri="{0D108BD9-81ED-4DB2-BD59-A6C34878D82A}">
                    <a16:rowId xmlns:a16="http://schemas.microsoft.com/office/drawing/2014/main" val="450618720"/>
                  </a:ext>
                </a:extLst>
              </a:tr>
            </a:tbl>
          </a:graphicData>
        </a:graphic>
      </p:graphicFrame>
      <p:graphicFrame>
        <p:nvGraphicFramePr>
          <p:cNvPr id="12" name="Table 11">
            <a:extLst>
              <a:ext uri="{FF2B5EF4-FFF2-40B4-BE49-F238E27FC236}">
                <a16:creationId xmlns:a16="http://schemas.microsoft.com/office/drawing/2014/main" id="{03EA7C0D-B45F-B346-A8B6-C9046BED6723}"/>
              </a:ext>
            </a:extLst>
          </p:cNvPr>
          <p:cNvGraphicFramePr>
            <a:graphicFrameLocks noGrp="1"/>
          </p:cNvGraphicFramePr>
          <p:nvPr>
            <p:extLst>
              <p:ext uri="{D42A27DB-BD31-4B8C-83A1-F6EECF244321}">
                <p14:modId xmlns:p14="http://schemas.microsoft.com/office/powerpoint/2010/main" val="3275964114"/>
              </p:ext>
            </p:extLst>
          </p:nvPr>
        </p:nvGraphicFramePr>
        <p:xfrm>
          <a:off x="2880643" y="3215441"/>
          <a:ext cx="2070139" cy="1620520"/>
        </p:xfrm>
        <a:graphic>
          <a:graphicData uri="http://schemas.openxmlformats.org/drawingml/2006/table">
            <a:tbl>
              <a:tblPr firstRow="1" bandRow="1">
                <a:tableStyleId>{7DF18680-E054-41AD-8BC1-D1AEF772440D}</a:tableStyleId>
              </a:tblPr>
              <a:tblGrid>
                <a:gridCol w="2070139">
                  <a:extLst>
                    <a:ext uri="{9D8B030D-6E8A-4147-A177-3AD203B41FA5}">
                      <a16:colId xmlns:a16="http://schemas.microsoft.com/office/drawing/2014/main" val="2535227776"/>
                    </a:ext>
                  </a:extLst>
                </a:gridCol>
              </a:tblGrid>
              <a:tr h="370840">
                <a:tc>
                  <a:txBody>
                    <a:bodyPr/>
                    <a:lstStyle/>
                    <a:p>
                      <a:r>
                        <a:rPr lang="en-US" sz="1400" dirty="0"/>
                        <a:t>Vitamin E</a:t>
                      </a:r>
                    </a:p>
                  </a:txBody>
                  <a:tcPr/>
                </a:tc>
                <a:extLst>
                  <a:ext uri="{0D108BD9-81ED-4DB2-BD59-A6C34878D82A}">
                    <a16:rowId xmlns:a16="http://schemas.microsoft.com/office/drawing/2014/main" val="320050275"/>
                  </a:ext>
                </a:extLst>
              </a:tr>
              <a:tr h="370840">
                <a:tc>
                  <a:txBody>
                    <a:bodyPr/>
                    <a:lstStyle/>
                    <a:p>
                      <a:r>
                        <a:rPr lang="en-GB" sz="1400" dirty="0">
                          <a:effectLst/>
                        </a:rPr>
                        <a:t>Food Source: Vegetable oil, olive oil, nuts, seeds, cereals</a:t>
                      </a:r>
                    </a:p>
                  </a:txBody>
                  <a:tcPr/>
                </a:tc>
                <a:extLst>
                  <a:ext uri="{0D108BD9-81ED-4DB2-BD59-A6C34878D82A}">
                    <a16:rowId xmlns:a16="http://schemas.microsoft.com/office/drawing/2014/main" val="365172245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effectLst/>
                        </a:rPr>
                        <a:t>Function: Healthy skin, eyes and immune system</a:t>
                      </a:r>
                    </a:p>
                  </a:txBody>
                  <a:tcPr/>
                </a:tc>
                <a:extLst>
                  <a:ext uri="{0D108BD9-81ED-4DB2-BD59-A6C34878D82A}">
                    <a16:rowId xmlns:a16="http://schemas.microsoft.com/office/drawing/2014/main" val="276582718"/>
                  </a:ext>
                </a:extLst>
              </a:tr>
            </a:tbl>
          </a:graphicData>
        </a:graphic>
      </p:graphicFrame>
      <p:graphicFrame>
        <p:nvGraphicFramePr>
          <p:cNvPr id="13" name="Table 12">
            <a:extLst>
              <a:ext uri="{FF2B5EF4-FFF2-40B4-BE49-F238E27FC236}">
                <a16:creationId xmlns:a16="http://schemas.microsoft.com/office/drawing/2014/main" id="{B06E1626-88A2-6C45-A7CF-070F25EDEE8A}"/>
              </a:ext>
            </a:extLst>
          </p:cNvPr>
          <p:cNvGraphicFramePr>
            <a:graphicFrameLocks noGrp="1"/>
          </p:cNvGraphicFramePr>
          <p:nvPr>
            <p:extLst>
              <p:ext uri="{D42A27DB-BD31-4B8C-83A1-F6EECF244321}">
                <p14:modId xmlns:p14="http://schemas.microsoft.com/office/powerpoint/2010/main" val="23855815"/>
              </p:ext>
            </p:extLst>
          </p:nvPr>
        </p:nvGraphicFramePr>
        <p:xfrm>
          <a:off x="4986465" y="3224624"/>
          <a:ext cx="1777752" cy="1620520"/>
        </p:xfrm>
        <a:graphic>
          <a:graphicData uri="http://schemas.openxmlformats.org/drawingml/2006/table">
            <a:tbl>
              <a:tblPr firstRow="1" bandRow="1">
                <a:tableStyleId>{00A15C55-8517-42AA-B614-E9B94910E393}</a:tableStyleId>
              </a:tblPr>
              <a:tblGrid>
                <a:gridCol w="1777752">
                  <a:extLst>
                    <a:ext uri="{9D8B030D-6E8A-4147-A177-3AD203B41FA5}">
                      <a16:colId xmlns:a16="http://schemas.microsoft.com/office/drawing/2014/main" val="2535227776"/>
                    </a:ext>
                  </a:extLst>
                </a:gridCol>
              </a:tblGrid>
              <a:tr h="370840">
                <a:tc>
                  <a:txBody>
                    <a:bodyPr/>
                    <a:lstStyle/>
                    <a:p>
                      <a:r>
                        <a:rPr lang="en-US" sz="1400" dirty="0"/>
                        <a:t>Vitamin K</a:t>
                      </a:r>
                    </a:p>
                  </a:txBody>
                  <a:tcPr/>
                </a:tc>
                <a:extLst>
                  <a:ext uri="{0D108BD9-81ED-4DB2-BD59-A6C34878D82A}">
                    <a16:rowId xmlns:a16="http://schemas.microsoft.com/office/drawing/2014/main" val="32005027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effectLst/>
                        </a:rPr>
                        <a:t>Food Source: Green vegetables, vegetable oil, cereals.</a:t>
                      </a:r>
                    </a:p>
                  </a:txBody>
                  <a:tcPr/>
                </a:tc>
                <a:extLst>
                  <a:ext uri="{0D108BD9-81ED-4DB2-BD59-A6C34878D82A}">
                    <a16:rowId xmlns:a16="http://schemas.microsoft.com/office/drawing/2014/main" val="365172245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effectLst/>
                        </a:rPr>
                        <a:t>Function: Healing wounds</a:t>
                      </a:r>
                    </a:p>
                  </a:txBody>
                  <a:tcPr/>
                </a:tc>
                <a:extLst>
                  <a:ext uri="{0D108BD9-81ED-4DB2-BD59-A6C34878D82A}">
                    <a16:rowId xmlns:a16="http://schemas.microsoft.com/office/drawing/2014/main" val="276582718"/>
                  </a:ext>
                </a:extLst>
              </a:tr>
            </a:tbl>
          </a:graphicData>
        </a:graphic>
      </p:graphicFrame>
      <p:graphicFrame>
        <p:nvGraphicFramePr>
          <p:cNvPr id="14" name="Table 7">
            <a:extLst>
              <a:ext uri="{FF2B5EF4-FFF2-40B4-BE49-F238E27FC236}">
                <a16:creationId xmlns:a16="http://schemas.microsoft.com/office/drawing/2014/main" id="{9BF9904E-13E3-0441-8299-499A3BA9C696}"/>
              </a:ext>
            </a:extLst>
          </p:cNvPr>
          <p:cNvGraphicFramePr>
            <a:graphicFrameLocks noGrp="1"/>
          </p:cNvGraphicFramePr>
          <p:nvPr>
            <p:extLst>
              <p:ext uri="{D42A27DB-BD31-4B8C-83A1-F6EECF244321}">
                <p14:modId xmlns:p14="http://schemas.microsoft.com/office/powerpoint/2010/main" val="2172054547"/>
              </p:ext>
            </p:extLst>
          </p:nvPr>
        </p:nvGraphicFramePr>
        <p:xfrm>
          <a:off x="2181550" y="5382449"/>
          <a:ext cx="2561693" cy="1407160"/>
        </p:xfrm>
        <a:graphic>
          <a:graphicData uri="http://schemas.openxmlformats.org/drawingml/2006/table">
            <a:tbl>
              <a:tblPr firstRow="1" bandRow="1">
                <a:tableStyleId>{5C22544A-7EE6-4342-B048-85BDC9FD1C3A}</a:tableStyleId>
              </a:tblPr>
              <a:tblGrid>
                <a:gridCol w="2561693">
                  <a:extLst>
                    <a:ext uri="{9D8B030D-6E8A-4147-A177-3AD203B41FA5}">
                      <a16:colId xmlns:a16="http://schemas.microsoft.com/office/drawing/2014/main" val="2679625716"/>
                    </a:ext>
                  </a:extLst>
                </a:gridCol>
              </a:tblGrid>
              <a:tr h="370840">
                <a:tc>
                  <a:txBody>
                    <a:bodyPr/>
                    <a:lstStyle/>
                    <a:p>
                      <a:r>
                        <a:rPr lang="en-US" sz="1400" dirty="0"/>
                        <a:t>Calcium</a:t>
                      </a:r>
                    </a:p>
                  </a:txBody>
                  <a:tcPr/>
                </a:tc>
                <a:extLst>
                  <a:ext uri="{0D108BD9-81ED-4DB2-BD59-A6C34878D82A}">
                    <a16:rowId xmlns:a16="http://schemas.microsoft.com/office/drawing/2014/main" val="2535774607"/>
                  </a:ext>
                </a:extLst>
              </a:tr>
              <a:tr h="370840">
                <a:tc>
                  <a:txBody>
                    <a:bodyPr/>
                    <a:lstStyle/>
                    <a:p>
                      <a:r>
                        <a:rPr lang="en-US" sz="1400" dirty="0"/>
                        <a:t>Food Source: Milk, green vegetables.</a:t>
                      </a:r>
                    </a:p>
                  </a:txBody>
                  <a:tcPr/>
                </a:tc>
                <a:extLst>
                  <a:ext uri="{0D108BD9-81ED-4DB2-BD59-A6C34878D82A}">
                    <a16:rowId xmlns:a16="http://schemas.microsoft.com/office/drawing/2014/main" val="245073115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effectLst/>
                        </a:rPr>
                        <a:t>Function: Strong bones/teeth, healthy muscles, blood clotting</a:t>
                      </a:r>
                    </a:p>
                  </a:txBody>
                  <a:tcPr/>
                </a:tc>
                <a:extLst>
                  <a:ext uri="{0D108BD9-81ED-4DB2-BD59-A6C34878D82A}">
                    <a16:rowId xmlns:a16="http://schemas.microsoft.com/office/drawing/2014/main" val="450618720"/>
                  </a:ext>
                </a:extLst>
              </a:tr>
            </a:tbl>
          </a:graphicData>
        </a:graphic>
      </p:graphicFrame>
      <p:graphicFrame>
        <p:nvGraphicFramePr>
          <p:cNvPr id="15" name="Table 14">
            <a:extLst>
              <a:ext uri="{FF2B5EF4-FFF2-40B4-BE49-F238E27FC236}">
                <a16:creationId xmlns:a16="http://schemas.microsoft.com/office/drawing/2014/main" id="{C904435F-CD61-B648-9ACB-3A50A2D0B903}"/>
              </a:ext>
            </a:extLst>
          </p:cNvPr>
          <p:cNvGraphicFramePr>
            <a:graphicFrameLocks noGrp="1"/>
          </p:cNvGraphicFramePr>
          <p:nvPr>
            <p:extLst>
              <p:ext uri="{D42A27DB-BD31-4B8C-83A1-F6EECF244321}">
                <p14:modId xmlns:p14="http://schemas.microsoft.com/office/powerpoint/2010/main" val="1767472791"/>
              </p:ext>
            </p:extLst>
          </p:nvPr>
        </p:nvGraphicFramePr>
        <p:xfrm>
          <a:off x="67584" y="5372283"/>
          <a:ext cx="2074367" cy="1407160"/>
        </p:xfrm>
        <a:graphic>
          <a:graphicData uri="http://schemas.openxmlformats.org/drawingml/2006/table">
            <a:tbl>
              <a:tblPr firstRow="1" bandRow="1">
                <a:tableStyleId>{00A15C55-8517-42AA-B614-E9B94910E393}</a:tableStyleId>
              </a:tblPr>
              <a:tblGrid>
                <a:gridCol w="2074367">
                  <a:extLst>
                    <a:ext uri="{9D8B030D-6E8A-4147-A177-3AD203B41FA5}">
                      <a16:colId xmlns:a16="http://schemas.microsoft.com/office/drawing/2014/main" val="2535227776"/>
                    </a:ext>
                  </a:extLst>
                </a:gridCol>
              </a:tblGrid>
              <a:tr h="370840">
                <a:tc>
                  <a:txBody>
                    <a:bodyPr/>
                    <a:lstStyle/>
                    <a:p>
                      <a:r>
                        <a:rPr lang="en-US" sz="1400" dirty="0"/>
                        <a:t>Iron</a:t>
                      </a:r>
                    </a:p>
                  </a:txBody>
                  <a:tcPr/>
                </a:tc>
                <a:extLst>
                  <a:ext uri="{0D108BD9-81ED-4DB2-BD59-A6C34878D82A}">
                    <a16:rowId xmlns:a16="http://schemas.microsoft.com/office/drawing/2014/main" val="32005027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effectLst/>
                        </a:rPr>
                        <a:t>Food Source: Red meat, beans, nuts.</a:t>
                      </a:r>
                    </a:p>
                  </a:txBody>
                  <a:tcPr/>
                </a:tc>
                <a:extLst>
                  <a:ext uri="{0D108BD9-81ED-4DB2-BD59-A6C34878D82A}">
                    <a16:rowId xmlns:a16="http://schemas.microsoft.com/office/drawing/2014/main" val="365172245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effectLst/>
                        </a:rPr>
                        <a:t>Function: Making red blood cells.</a:t>
                      </a:r>
                    </a:p>
                  </a:txBody>
                  <a:tcPr/>
                </a:tc>
                <a:extLst>
                  <a:ext uri="{0D108BD9-81ED-4DB2-BD59-A6C34878D82A}">
                    <a16:rowId xmlns:a16="http://schemas.microsoft.com/office/drawing/2014/main" val="276582718"/>
                  </a:ext>
                </a:extLst>
              </a:tr>
            </a:tbl>
          </a:graphicData>
        </a:graphic>
      </p:graphicFrame>
      <p:graphicFrame>
        <p:nvGraphicFramePr>
          <p:cNvPr id="16" name="Table 15">
            <a:extLst>
              <a:ext uri="{FF2B5EF4-FFF2-40B4-BE49-F238E27FC236}">
                <a16:creationId xmlns:a16="http://schemas.microsoft.com/office/drawing/2014/main" id="{340BACAD-F34F-8646-A2CB-7688D8F9DD7E}"/>
              </a:ext>
            </a:extLst>
          </p:cNvPr>
          <p:cNvGraphicFramePr>
            <a:graphicFrameLocks noGrp="1"/>
          </p:cNvGraphicFramePr>
          <p:nvPr>
            <p:extLst>
              <p:ext uri="{D42A27DB-BD31-4B8C-83A1-F6EECF244321}">
                <p14:modId xmlns:p14="http://schemas.microsoft.com/office/powerpoint/2010/main" val="1722204410"/>
              </p:ext>
            </p:extLst>
          </p:nvPr>
        </p:nvGraphicFramePr>
        <p:xfrm>
          <a:off x="4822440" y="5382449"/>
          <a:ext cx="1924303" cy="1407160"/>
        </p:xfrm>
        <a:graphic>
          <a:graphicData uri="http://schemas.openxmlformats.org/drawingml/2006/table">
            <a:tbl>
              <a:tblPr firstRow="1" bandRow="1">
                <a:tableStyleId>{21E4AEA4-8DFA-4A89-87EB-49C32662AFE0}</a:tableStyleId>
              </a:tblPr>
              <a:tblGrid>
                <a:gridCol w="1924303">
                  <a:extLst>
                    <a:ext uri="{9D8B030D-6E8A-4147-A177-3AD203B41FA5}">
                      <a16:colId xmlns:a16="http://schemas.microsoft.com/office/drawing/2014/main" val="2679625716"/>
                    </a:ext>
                  </a:extLst>
                </a:gridCol>
              </a:tblGrid>
              <a:tr h="370840">
                <a:tc>
                  <a:txBody>
                    <a:bodyPr/>
                    <a:lstStyle/>
                    <a:p>
                      <a:r>
                        <a:rPr lang="en-US" sz="1400" dirty="0"/>
                        <a:t>Zinc</a:t>
                      </a:r>
                    </a:p>
                  </a:txBody>
                  <a:tcPr/>
                </a:tc>
                <a:extLst>
                  <a:ext uri="{0D108BD9-81ED-4DB2-BD59-A6C34878D82A}">
                    <a16:rowId xmlns:a16="http://schemas.microsoft.com/office/drawing/2014/main" val="2535774607"/>
                  </a:ext>
                </a:extLst>
              </a:tr>
              <a:tr h="370840">
                <a:tc>
                  <a:txBody>
                    <a:bodyPr/>
                    <a:lstStyle/>
                    <a:p>
                      <a:r>
                        <a:rPr lang="en-US" sz="1400" dirty="0"/>
                        <a:t>Food Source: Red meat, beans, chickpeas.</a:t>
                      </a:r>
                    </a:p>
                  </a:txBody>
                  <a:tcPr/>
                </a:tc>
                <a:extLst>
                  <a:ext uri="{0D108BD9-81ED-4DB2-BD59-A6C34878D82A}">
                    <a16:rowId xmlns:a16="http://schemas.microsoft.com/office/drawing/2014/main" val="2450731158"/>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effectLst/>
                        </a:rPr>
                        <a:t>Function: Helps to heal wounds.</a:t>
                      </a:r>
                    </a:p>
                  </a:txBody>
                  <a:tcPr/>
                </a:tc>
                <a:extLst>
                  <a:ext uri="{0D108BD9-81ED-4DB2-BD59-A6C34878D82A}">
                    <a16:rowId xmlns:a16="http://schemas.microsoft.com/office/drawing/2014/main" val="450618720"/>
                  </a:ext>
                </a:extLst>
              </a:tr>
            </a:tbl>
          </a:graphicData>
        </a:graphic>
      </p:graphicFrame>
      <p:graphicFrame>
        <p:nvGraphicFramePr>
          <p:cNvPr id="17" name="Table 7">
            <a:extLst>
              <a:ext uri="{FF2B5EF4-FFF2-40B4-BE49-F238E27FC236}">
                <a16:creationId xmlns:a16="http://schemas.microsoft.com/office/drawing/2014/main" id="{45445C1E-652D-9348-A560-25072BB4A5FF}"/>
              </a:ext>
            </a:extLst>
          </p:cNvPr>
          <p:cNvGraphicFramePr>
            <a:graphicFrameLocks noGrp="1"/>
          </p:cNvGraphicFramePr>
          <p:nvPr>
            <p:extLst>
              <p:ext uri="{D42A27DB-BD31-4B8C-83A1-F6EECF244321}">
                <p14:modId xmlns:p14="http://schemas.microsoft.com/office/powerpoint/2010/main" val="3380556368"/>
              </p:ext>
            </p:extLst>
          </p:nvPr>
        </p:nvGraphicFramePr>
        <p:xfrm>
          <a:off x="2000708" y="1572062"/>
          <a:ext cx="2561694" cy="1620520"/>
        </p:xfrm>
        <a:graphic>
          <a:graphicData uri="http://schemas.openxmlformats.org/drawingml/2006/table">
            <a:tbl>
              <a:tblPr firstRow="1" bandRow="1">
                <a:tableStyleId>{93296810-A885-4BE3-A3E7-6D5BEEA58F35}</a:tableStyleId>
              </a:tblPr>
              <a:tblGrid>
                <a:gridCol w="2561694">
                  <a:extLst>
                    <a:ext uri="{9D8B030D-6E8A-4147-A177-3AD203B41FA5}">
                      <a16:colId xmlns:a16="http://schemas.microsoft.com/office/drawing/2014/main" val="2679625716"/>
                    </a:ext>
                  </a:extLst>
                </a:gridCol>
              </a:tblGrid>
              <a:tr h="370840">
                <a:tc>
                  <a:txBody>
                    <a:bodyPr/>
                    <a:lstStyle/>
                    <a:p>
                      <a:r>
                        <a:rPr lang="en-US" sz="1400" dirty="0"/>
                        <a:t>B Vitamins</a:t>
                      </a:r>
                    </a:p>
                  </a:txBody>
                  <a:tcPr/>
                </a:tc>
                <a:extLst>
                  <a:ext uri="{0D108BD9-81ED-4DB2-BD59-A6C34878D82A}">
                    <a16:rowId xmlns:a16="http://schemas.microsoft.com/office/drawing/2014/main" val="2535774607"/>
                  </a:ext>
                </a:extLst>
              </a:tr>
              <a:tr h="370840">
                <a:tc>
                  <a:txBody>
                    <a:bodyPr/>
                    <a:lstStyle/>
                    <a:p>
                      <a:r>
                        <a:rPr lang="en-GB" sz="1400" dirty="0">
                          <a:effectLst/>
                        </a:rPr>
                        <a:t>Food Source: </a:t>
                      </a:r>
                      <a:r>
                        <a:rPr lang="en-GB" sz="1400" b="0" i="0" kern="1200" dirty="0">
                          <a:solidFill>
                            <a:schemeClr val="dk1"/>
                          </a:solidFill>
                          <a:effectLst/>
                          <a:latin typeface="+mn-lt"/>
                          <a:ea typeface="+mn-ea"/>
                          <a:cs typeface="+mn-cs"/>
                        </a:rPr>
                        <a:t>Meat, fish, milk, cheese, eggs, bread.</a:t>
                      </a:r>
                      <a:endParaRPr lang="en-GB" sz="1400" dirty="0">
                        <a:effectLst/>
                      </a:endParaRPr>
                    </a:p>
                  </a:txBody>
                  <a:tcPr/>
                </a:tc>
                <a:extLst>
                  <a:ext uri="{0D108BD9-81ED-4DB2-BD59-A6C34878D82A}">
                    <a16:rowId xmlns:a16="http://schemas.microsoft.com/office/drawing/2014/main" val="245073115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effectLst/>
                        </a:rPr>
                        <a:t>Function: </a:t>
                      </a:r>
                      <a:r>
                        <a:rPr lang="en-GB" sz="1400" b="0" i="0" kern="1200" dirty="0">
                          <a:solidFill>
                            <a:schemeClr val="dk1"/>
                          </a:solidFill>
                          <a:effectLst/>
                          <a:latin typeface="+mn-lt"/>
                          <a:ea typeface="+mn-ea"/>
                          <a:cs typeface="+mn-cs"/>
                        </a:rPr>
                        <a:t>Makes red blood cells, healthy skin and eyes, releases energy from food</a:t>
                      </a:r>
                      <a:endParaRPr lang="en-GB" sz="1400" dirty="0">
                        <a:effectLst/>
                      </a:endParaRPr>
                    </a:p>
                  </a:txBody>
                  <a:tcPr/>
                </a:tc>
                <a:extLst>
                  <a:ext uri="{0D108BD9-81ED-4DB2-BD59-A6C34878D82A}">
                    <a16:rowId xmlns:a16="http://schemas.microsoft.com/office/drawing/2014/main" val="450618720"/>
                  </a:ext>
                </a:extLst>
              </a:tr>
            </a:tbl>
          </a:graphicData>
        </a:graphic>
      </p:graphicFrame>
      <p:sp>
        <p:nvSpPr>
          <p:cNvPr id="21" name="TextBox 20">
            <a:extLst>
              <a:ext uri="{FF2B5EF4-FFF2-40B4-BE49-F238E27FC236}">
                <a16:creationId xmlns:a16="http://schemas.microsoft.com/office/drawing/2014/main" id="{75D95781-4B8A-6A42-9F14-585634A5F90D}"/>
              </a:ext>
            </a:extLst>
          </p:cNvPr>
          <p:cNvSpPr txBox="1"/>
          <p:nvPr/>
        </p:nvSpPr>
        <p:spPr>
          <a:xfrm>
            <a:off x="106666" y="62825"/>
            <a:ext cx="8930667" cy="954107"/>
          </a:xfrm>
          <a:prstGeom prst="rect">
            <a:avLst/>
          </a:prstGeom>
          <a:noFill/>
          <a:ln>
            <a:noFill/>
          </a:ln>
        </p:spPr>
        <p:txBody>
          <a:bodyPr wrap="square">
            <a:spAutoFit/>
          </a:bodyPr>
          <a:lstStyle/>
          <a:p>
            <a:r>
              <a:rPr lang="en-GB" sz="1400" b="0" i="0" dirty="0">
                <a:solidFill>
                  <a:srgbClr val="231F20"/>
                </a:solidFill>
                <a:effectLst/>
                <a:latin typeface="ReithSans"/>
              </a:rPr>
              <a:t> </a:t>
            </a:r>
          </a:p>
          <a:p>
            <a:r>
              <a:rPr lang="en-GB" sz="1400" dirty="0">
                <a:solidFill>
                  <a:srgbClr val="231F20"/>
                </a:solidFill>
                <a:latin typeface="ReithSans"/>
              </a:rPr>
              <a:t> </a:t>
            </a:r>
          </a:p>
          <a:p>
            <a:r>
              <a:rPr lang="en-GB" sz="1400" b="0" i="0" dirty="0">
                <a:solidFill>
                  <a:srgbClr val="231F20"/>
                </a:solidFill>
                <a:effectLst/>
                <a:latin typeface="ReithSans"/>
              </a:rPr>
              <a:t>Your body needs vitamins and minerals in small amounts, they help use other nutrients efficiently. You can usually get enough vitamins and minerals from a balanced diet that includes plenty of fruit and vegetables.</a:t>
            </a:r>
            <a:endParaRPr lang="en-US" sz="1400" dirty="0"/>
          </a:p>
        </p:txBody>
      </p:sp>
      <p:sp>
        <p:nvSpPr>
          <p:cNvPr id="22" name="Rectangle 21">
            <a:extLst>
              <a:ext uri="{FF2B5EF4-FFF2-40B4-BE49-F238E27FC236}">
                <a16:creationId xmlns:a16="http://schemas.microsoft.com/office/drawing/2014/main" id="{D77F2710-E340-0542-90D8-783A19E1103C}"/>
              </a:ext>
            </a:extLst>
          </p:cNvPr>
          <p:cNvSpPr/>
          <p:nvPr/>
        </p:nvSpPr>
        <p:spPr>
          <a:xfrm>
            <a:off x="107824" y="36550"/>
            <a:ext cx="8930667" cy="523220"/>
          </a:xfrm>
          <a:prstGeom prst="rect">
            <a:avLst/>
          </a:prstGeom>
          <a:noFill/>
          <a:ln>
            <a:noFill/>
          </a:ln>
        </p:spPr>
        <p:txBody>
          <a:bodyPr wrap="square" lIns="91440" tIns="45720" rIns="91440" bIns="45720">
            <a:spAutoFit/>
          </a:bodyPr>
          <a:lstStyle/>
          <a:p>
            <a:pPr algn="ctr"/>
            <a:r>
              <a:rPr lang="en-GB" sz="2800" dirty="0">
                <a:ln w="0"/>
                <a:solidFill>
                  <a:schemeClr val="accent1"/>
                </a:solidFill>
                <a:effectLst>
                  <a:outerShdw blurRad="38100" dist="25400" dir="5400000" algn="ctr" rotWithShape="0">
                    <a:srgbClr val="6E747A">
                      <a:alpha val="43000"/>
                    </a:srgbClr>
                  </a:outerShdw>
                </a:effectLst>
              </a:rPr>
              <a:t>Vitamins and Minerals – Year 8</a:t>
            </a:r>
          </a:p>
        </p:txBody>
      </p:sp>
      <p:sp>
        <p:nvSpPr>
          <p:cNvPr id="23" name="TextBox 22">
            <a:extLst>
              <a:ext uri="{FF2B5EF4-FFF2-40B4-BE49-F238E27FC236}">
                <a16:creationId xmlns:a16="http://schemas.microsoft.com/office/drawing/2014/main" id="{AFBEDEB3-B028-DD49-B3C8-F976CC40F5EF}"/>
              </a:ext>
            </a:extLst>
          </p:cNvPr>
          <p:cNvSpPr txBox="1"/>
          <p:nvPr/>
        </p:nvSpPr>
        <p:spPr>
          <a:xfrm>
            <a:off x="6858334" y="1133444"/>
            <a:ext cx="2218082" cy="5693866"/>
          </a:xfrm>
          <a:prstGeom prst="rect">
            <a:avLst/>
          </a:prstGeom>
          <a:solidFill>
            <a:schemeClr val="accent1">
              <a:lumMod val="20000"/>
              <a:lumOff val="80000"/>
            </a:schemeClr>
          </a:solidFill>
          <a:ln>
            <a:solidFill>
              <a:srgbClr val="7030A0"/>
            </a:solidFill>
          </a:ln>
        </p:spPr>
        <p:txBody>
          <a:bodyPr wrap="square">
            <a:spAutoFit/>
          </a:bodyPr>
          <a:lstStyle/>
          <a:p>
            <a:pPr algn="ctr"/>
            <a:r>
              <a:rPr lang="en-GB" sz="1300" b="1" u="sng" dirty="0">
                <a:solidFill>
                  <a:srgbClr val="231F20"/>
                </a:solidFill>
                <a:latin typeface="ReithSans"/>
              </a:rPr>
              <a:t>Weekly Tasks</a:t>
            </a:r>
          </a:p>
          <a:p>
            <a:pPr algn="ctr"/>
            <a:endParaRPr lang="en-GB" sz="1300" b="1" dirty="0">
              <a:solidFill>
                <a:srgbClr val="231F20"/>
              </a:solidFill>
              <a:latin typeface="ReithSans"/>
            </a:endParaRPr>
          </a:p>
          <a:p>
            <a:pPr algn="ctr"/>
            <a:r>
              <a:rPr lang="en-GB" sz="1300" b="1" dirty="0">
                <a:solidFill>
                  <a:srgbClr val="231F20"/>
                </a:solidFill>
                <a:latin typeface="ReithSans"/>
              </a:rPr>
              <a:t>Task 1: Create a set of revision cards for vitamins A, B, C.</a:t>
            </a:r>
          </a:p>
          <a:p>
            <a:pPr algn="ctr"/>
            <a:endParaRPr lang="en-GB" sz="1300" b="1" dirty="0">
              <a:solidFill>
                <a:srgbClr val="231F20"/>
              </a:solidFill>
              <a:latin typeface="ReithSans"/>
            </a:endParaRPr>
          </a:p>
          <a:p>
            <a:pPr algn="ctr"/>
            <a:r>
              <a:rPr lang="en-GB" sz="1300" b="1" dirty="0">
                <a:solidFill>
                  <a:srgbClr val="231F20"/>
                </a:solidFill>
                <a:latin typeface="ReithSans"/>
              </a:rPr>
              <a:t>Task 2: Create a set of revision cards for vitamins D, E, K.</a:t>
            </a:r>
          </a:p>
          <a:p>
            <a:pPr algn="ctr"/>
            <a:endParaRPr lang="en-GB" sz="1300" b="1" dirty="0">
              <a:solidFill>
                <a:srgbClr val="231F20"/>
              </a:solidFill>
              <a:latin typeface="ReithSans"/>
            </a:endParaRPr>
          </a:p>
          <a:p>
            <a:pPr algn="ctr"/>
            <a:r>
              <a:rPr lang="en-GB" sz="1300" b="1" dirty="0">
                <a:solidFill>
                  <a:srgbClr val="231F20"/>
                </a:solidFill>
                <a:latin typeface="ReithSans"/>
              </a:rPr>
              <a:t>Task 3: Create a set of revision cards for minerals.</a:t>
            </a:r>
          </a:p>
          <a:p>
            <a:pPr algn="ctr"/>
            <a:endParaRPr lang="en-GB" sz="1300" b="1" dirty="0">
              <a:solidFill>
                <a:srgbClr val="231F20"/>
              </a:solidFill>
              <a:latin typeface="ReithSans"/>
            </a:endParaRPr>
          </a:p>
          <a:p>
            <a:pPr algn="ctr"/>
            <a:r>
              <a:rPr lang="en-GB" sz="1300" b="1" dirty="0">
                <a:solidFill>
                  <a:srgbClr val="231F20"/>
                </a:solidFill>
                <a:latin typeface="ReithSans"/>
              </a:rPr>
              <a:t>Task 4: Choose a vitamin and research what happens if we don’t get enough.</a:t>
            </a:r>
          </a:p>
          <a:p>
            <a:pPr algn="ctr"/>
            <a:endParaRPr lang="en-GB" sz="1300" b="1" dirty="0">
              <a:solidFill>
                <a:srgbClr val="231F20"/>
              </a:solidFill>
              <a:latin typeface="ReithSans"/>
            </a:endParaRPr>
          </a:p>
          <a:p>
            <a:pPr algn="ctr"/>
            <a:r>
              <a:rPr lang="en-GB" sz="1300" b="1" dirty="0">
                <a:solidFill>
                  <a:srgbClr val="231F20"/>
                </a:solidFill>
                <a:latin typeface="ReithSans"/>
              </a:rPr>
              <a:t>Task 5: Choose a mineral and research what happens if we don’t get enough.</a:t>
            </a:r>
          </a:p>
          <a:p>
            <a:pPr algn="ctr"/>
            <a:endParaRPr lang="en-GB" sz="1300" b="1" dirty="0">
              <a:solidFill>
                <a:srgbClr val="231F20"/>
              </a:solidFill>
              <a:latin typeface="ReithSans"/>
            </a:endParaRPr>
          </a:p>
          <a:p>
            <a:pPr algn="ctr"/>
            <a:r>
              <a:rPr lang="en-GB" sz="1300" b="1" dirty="0">
                <a:solidFill>
                  <a:srgbClr val="231F20"/>
                </a:solidFill>
                <a:latin typeface="ReithSans"/>
              </a:rPr>
              <a:t>Task 6: Create a vitamins and minerals quiz – include 10 questions and answers.</a:t>
            </a:r>
          </a:p>
          <a:p>
            <a:pPr algn="ctr"/>
            <a:endParaRPr lang="en-GB" sz="1300" b="1" dirty="0">
              <a:solidFill>
                <a:srgbClr val="231F20"/>
              </a:solidFill>
              <a:latin typeface="ReithSans"/>
            </a:endParaRPr>
          </a:p>
          <a:p>
            <a:pPr algn="ctr"/>
            <a:r>
              <a:rPr lang="en-GB" sz="1300" b="1" dirty="0">
                <a:solidFill>
                  <a:srgbClr val="231F20"/>
                </a:solidFill>
                <a:latin typeface="ReithSans"/>
              </a:rPr>
              <a:t>Task 7: Design a plate of food that includes all vitamins and minerals.</a:t>
            </a:r>
            <a:endParaRPr lang="en-US" sz="1300" b="1" dirty="0"/>
          </a:p>
        </p:txBody>
      </p:sp>
      <p:sp>
        <p:nvSpPr>
          <p:cNvPr id="25" name="Rectangle 24">
            <a:extLst>
              <a:ext uri="{FF2B5EF4-FFF2-40B4-BE49-F238E27FC236}">
                <a16:creationId xmlns:a16="http://schemas.microsoft.com/office/drawing/2014/main" id="{E9F2DB5E-58FD-8042-BB14-7064E8FFC632}"/>
              </a:ext>
            </a:extLst>
          </p:cNvPr>
          <p:cNvSpPr/>
          <p:nvPr/>
        </p:nvSpPr>
        <p:spPr>
          <a:xfrm>
            <a:off x="97068" y="4919603"/>
            <a:ext cx="6649675" cy="400110"/>
          </a:xfrm>
          <a:prstGeom prst="rect">
            <a:avLst/>
          </a:prstGeom>
          <a:noFill/>
          <a:ln>
            <a:solidFill>
              <a:schemeClr val="accent1"/>
            </a:solidFill>
          </a:ln>
        </p:spPr>
        <p:txBody>
          <a:bodyPr wrap="square" lIns="91440" tIns="45720" rIns="91440" bIns="45720">
            <a:spAutoFit/>
          </a:bodyPr>
          <a:lstStyle/>
          <a:p>
            <a:pPr algn="ctr"/>
            <a:r>
              <a:rPr lang="en-GB" sz="2000" dirty="0">
                <a:ln w="0"/>
                <a:solidFill>
                  <a:schemeClr val="accent1"/>
                </a:solidFill>
                <a:effectLst>
                  <a:outerShdw blurRad="38100" dist="25400" dir="5400000" algn="ctr" rotWithShape="0">
                    <a:srgbClr val="6E747A">
                      <a:alpha val="43000"/>
                    </a:srgbClr>
                  </a:outerShdw>
                </a:effectLst>
              </a:rPr>
              <a:t>Minerals</a:t>
            </a:r>
          </a:p>
        </p:txBody>
      </p:sp>
      <p:sp>
        <p:nvSpPr>
          <p:cNvPr id="26" name="Rectangle 25">
            <a:extLst>
              <a:ext uri="{FF2B5EF4-FFF2-40B4-BE49-F238E27FC236}">
                <a16:creationId xmlns:a16="http://schemas.microsoft.com/office/drawing/2014/main" id="{59340FCA-BF20-234B-AF82-614EAC07BEBC}"/>
              </a:ext>
            </a:extLst>
          </p:cNvPr>
          <p:cNvSpPr/>
          <p:nvPr/>
        </p:nvSpPr>
        <p:spPr>
          <a:xfrm>
            <a:off x="114541" y="1133444"/>
            <a:ext cx="6649675" cy="400110"/>
          </a:xfrm>
          <a:prstGeom prst="rect">
            <a:avLst/>
          </a:prstGeom>
          <a:noFill/>
          <a:ln>
            <a:solidFill>
              <a:schemeClr val="accent1"/>
            </a:solidFill>
          </a:ln>
        </p:spPr>
        <p:txBody>
          <a:bodyPr wrap="square" lIns="91440" tIns="45720" rIns="91440" bIns="45720">
            <a:spAutoFit/>
          </a:bodyPr>
          <a:lstStyle/>
          <a:p>
            <a:pPr algn="ctr"/>
            <a:r>
              <a:rPr lang="en-GB" sz="2000" u="sng" dirty="0">
                <a:ln w="0"/>
                <a:solidFill>
                  <a:schemeClr val="accent1"/>
                </a:solidFill>
                <a:effectLst>
                  <a:outerShdw blurRad="38100" dist="25400" dir="5400000" algn="ctr" rotWithShape="0">
                    <a:srgbClr val="6E747A">
                      <a:alpha val="43000"/>
                    </a:srgbClr>
                  </a:outerShdw>
                </a:effectLst>
              </a:rPr>
              <a:t>Vitamins</a:t>
            </a:r>
          </a:p>
        </p:txBody>
      </p:sp>
    </p:spTree>
    <p:extLst>
      <p:ext uri="{BB962C8B-B14F-4D97-AF65-F5344CB8AC3E}">
        <p14:creationId xmlns:p14="http://schemas.microsoft.com/office/powerpoint/2010/main" val="34001369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EF5F7F0-DA49-B647-9CD7-28E577EC0FBC}"/>
              </a:ext>
            </a:extLst>
          </p:cNvPr>
          <p:cNvSpPr/>
          <p:nvPr/>
        </p:nvSpPr>
        <p:spPr>
          <a:xfrm>
            <a:off x="82744" y="2576119"/>
            <a:ext cx="3578290" cy="4185761"/>
          </a:xfrm>
          <a:prstGeom prst="rect">
            <a:avLst/>
          </a:prstGeom>
          <a:solidFill>
            <a:schemeClr val="accent6">
              <a:lumMod val="20000"/>
              <a:lumOff val="80000"/>
            </a:schemeClr>
          </a:solidFill>
          <a:ln w="28575">
            <a:solidFill>
              <a:schemeClr val="accent6"/>
            </a:solidFill>
            <a:prstDash val="dash"/>
          </a:ln>
        </p:spPr>
        <p:txBody>
          <a:bodyPr wrap="square">
            <a:spAutoFit/>
          </a:bodyPr>
          <a:lstStyle/>
          <a:p>
            <a:pPr algn="ctr" defTabSz="768111"/>
            <a:r>
              <a:rPr lang="en-US" sz="1400" b="1" u="sng" dirty="0">
                <a:solidFill>
                  <a:prstClr val="black"/>
                </a:solidFill>
              </a:rPr>
              <a:t>Carbohydrates</a:t>
            </a:r>
          </a:p>
          <a:p>
            <a:pPr algn="ctr" defTabSz="768111"/>
            <a:endParaRPr lang="en-US" sz="1400" dirty="0">
              <a:solidFill>
                <a:prstClr val="black"/>
              </a:solidFill>
            </a:endParaRPr>
          </a:p>
          <a:p>
            <a:r>
              <a:rPr lang="en-GB" sz="1400" b="1" dirty="0"/>
              <a:t>Dextrinisation: </a:t>
            </a:r>
            <a:r>
              <a:rPr lang="en-GB" sz="1400" dirty="0"/>
              <a:t>When foods containing starch are heated, they can also produce brown compounds due to dextrinisation. Dextrinisation occurs when the heat breaks the large starch polysaccharides into smaller molecules known as </a:t>
            </a:r>
            <a:r>
              <a:rPr lang="en-GB" sz="1400" dirty="0" err="1"/>
              <a:t>dextrins</a:t>
            </a:r>
            <a:r>
              <a:rPr lang="en-GB" sz="1400" dirty="0"/>
              <a:t> which produce a brown colour.</a:t>
            </a:r>
          </a:p>
          <a:p>
            <a:endParaRPr lang="en-GB" sz="1400" dirty="0"/>
          </a:p>
          <a:p>
            <a:endParaRPr lang="en-GB" sz="1400" dirty="0"/>
          </a:p>
          <a:p>
            <a:endParaRPr lang="en-GB" sz="1400" dirty="0"/>
          </a:p>
          <a:p>
            <a:endParaRPr lang="en-GB" sz="1400" b="1" dirty="0"/>
          </a:p>
          <a:p>
            <a:endParaRPr lang="en-GB" sz="1400" b="1" dirty="0"/>
          </a:p>
          <a:p>
            <a:r>
              <a:rPr lang="en-GB" sz="1400" b="1" dirty="0"/>
              <a:t>Caramelisation: </a:t>
            </a:r>
            <a:r>
              <a:rPr lang="en-GB" sz="1400" dirty="0"/>
              <a:t>When sucrose (table sugar) is heated above its melting point it undergoes physical and chemical changes to produce caramel. The colour goes from light to dark and the flavour becomes more bitter.</a:t>
            </a:r>
            <a:endParaRPr lang="en-US" sz="1200" u="sng" dirty="0">
              <a:solidFill>
                <a:prstClr val="black"/>
              </a:solidFill>
            </a:endParaRPr>
          </a:p>
        </p:txBody>
      </p:sp>
      <p:sp>
        <p:nvSpPr>
          <p:cNvPr id="10" name="Rectangle 9">
            <a:extLst>
              <a:ext uri="{FF2B5EF4-FFF2-40B4-BE49-F238E27FC236}">
                <a16:creationId xmlns:a16="http://schemas.microsoft.com/office/drawing/2014/main" id="{D6D3977E-5676-3B4A-9FDB-C53889B62F31}"/>
              </a:ext>
            </a:extLst>
          </p:cNvPr>
          <p:cNvSpPr/>
          <p:nvPr/>
        </p:nvSpPr>
        <p:spPr>
          <a:xfrm>
            <a:off x="3784581" y="75105"/>
            <a:ext cx="3414710" cy="3970318"/>
          </a:xfrm>
          <a:prstGeom prst="rect">
            <a:avLst/>
          </a:prstGeom>
          <a:solidFill>
            <a:schemeClr val="accent5">
              <a:lumMod val="20000"/>
              <a:lumOff val="80000"/>
            </a:schemeClr>
          </a:solidFill>
          <a:ln w="28575">
            <a:solidFill>
              <a:schemeClr val="accent5"/>
            </a:solidFill>
            <a:prstDash val="dash"/>
          </a:ln>
        </p:spPr>
        <p:txBody>
          <a:bodyPr wrap="square">
            <a:spAutoFit/>
          </a:bodyPr>
          <a:lstStyle/>
          <a:p>
            <a:pPr algn="ctr" defTabSz="768111"/>
            <a:r>
              <a:rPr lang="en-US" sz="1400" b="1" u="sng" dirty="0">
                <a:solidFill>
                  <a:prstClr val="black"/>
                </a:solidFill>
              </a:rPr>
              <a:t>Proteins</a:t>
            </a:r>
          </a:p>
          <a:p>
            <a:pPr algn="ctr" defTabSz="768111"/>
            <a:endParaRPr lang="en-US" sz="1400" u="sng" dirty="0">
              <a:solidFill>
                <a:prstClr val="black"/>
              </a:solidFill>
            </a:endParaRPr>
          </a:p>
          <a:p>
            <a:r>
              <a:rPr lang="en-GB" sz="1400" b="1" dirty="0"/>
              <a:t>Denaturation: T</a:t>
            </a:r>
            <a:r>
              <a:rPr lang="en-GB" sz="1400" dirty="0"/>
              <a:t>he change in structure of protein molecules.  The process results in the unfolding of the protein’s structure.  Factors which contribute to denaturation are heat, salts, pH and mechanical action.  </a:t>
            </a:r>
          </a:p>
          <a:p>
            <a:endParaRPr lang="en-GB" sz="1400" b="1" dirty="0"/>
          </a:p>
          <a:p>
            <a:endParaRPr lang="en-GB" sz="1400" b="1" dirty="0"/>
          </a:p>
          <a:p>
            <a:endParaRPr lang="en-GB" sz="1400" b="1" dirty="0"/>
          </a:p>
          <a:p>
            <a:endParaRPr lang="en-GB" sz="1400" b="1" dirty="0"/>
          </a:p>
          <a:p>
            <a:endParaRPr lang="en-GB" sz="1400" b="1" dirty="0"/>
          </a:p>
          <a:p>
            <a:r>
              <a:rPr lang="en-GB" sz="1400" b="1" dirty="0"/>
              <a:t>Coagulation: </a:t>
            </a:r>
            <a:r>
              <a:rPr lang="en-GB" sz="1400" dirty="0"/>
              <a:t>Coagulation follows denaturation. For example, when egg white is cooked it changes colour and becomes firmer (sets). The heat causes egg proteins to unfold from their coiled state and form a solid, stable network.  </a:t>
            </a:r>
          </a:p>
        </p:txBody>
      </p:sp>
      <p:sp>
        <p:nvSpPr>
          <p:cNvPr id="13" name="Rectangle 12">
            <a:extLst>
              <a:ext uri="{FF2B5EF4-FFF2-40B4-BE49-F238E27FC236}">
                <a16:creationId xmlns:a16="http://schemas.microsoft.com/office/drawing/2014/main" id="{C8BE72A9-03F4-8046-B072-81FED05927FC}"/>
              </a:ext>
            </a:extLst>
          </p:cNvPr>
          <p:cNvSpPr/>
          <p:nvPr/>
        </p:nvSpPr>
        <p:spPr>
          <a:xfrm>
            <a:off x="82744" y="446675"/>
            <a:ext cx="3578290" cy="2031325"/>
          </a:xfrm>
          <a:prstGeom prst="rect">
            <a:avLst/>
          </a:prstGeom>
          <a:solidFill>
            <a:srgbClr val="F1E6FE"/>
          </a:solidFill>
          <a:ln w="28575">
            <a:solidFill>
              <a:srgbClr val="7030A0"/>
            </a:solidFill>
            <a:prstDash val="dash"/>
          </a:ln>
        </p:spPr>
        <p:txBody>
          <a:bodyPr wrap="square">
            <a:spAutoFit/>
          </a:bodyPr>
          <a:lstStyle/>
          <a:p>
            <a:r>
              <a:rPr lang="en-US" sz="1400" dirty="0"/>
              <a:t>Ingredients provide a variety of functions in recipes.</a:t>
            </a:r>
            <a:r>
              <a:rPr lang="en-GB" sz="1400" dirty="0"/>
              <a:t> Carbohydrate, protein and fat all have a range of properties that make them useful in a variety of food products.</a:t>
            </a:r>
          </a:p>
          <a:p>
            <a:r>
              <a:rPr lang="en-GB" sz="1400" dirty="0"/>
              <a:t>These include:</a:t>
            </a:r>
          </a:p>
          <a:p>
            <a:pPr marL="285750" indent="-285750">
              <a:buFont typeface="Arial" panose="020B0604020202020204" pitchFamily="34" charset="0"/>
              <a:buChar char="•"/>
            </a:pPr>
            <a:r>
              <a:rPr lang="en-GB" sz="1400" dirty="0"/>
              <a:t>Dextrinisation &amp; Caramelisation of Carbohydrates</a:t>
            </a:r>
          </a:p>
          <a:p>
            <a:pPr marL="285750" indent="-285750">
              <a:buFont typeface="Arial" panose="020B0604020202020204" pitchFamily="34" charset="0"/>
              <a:buChar char="•"/>
            </a:pPr>
            <a:r>
              <a:rPr lang="en-GB" sz="1400" dirty="0"/>
              <a:t>Denaturation &amp; Coagulation of Proteins</a:t>
            </a:r>
          </a:p>
          <a:p>
            <a:pPr marL="285750" indent="-285750">
              <a:buFont typeface="Arial" panose="020B0604020202020204" pitchFamily="34" charset="0"/>
              <a:buChar char="•"/>
            </a:pPr>
            <a:r>
              <a:rPr lang="en-GB" sz="1400" dirty="0"/>
              <a:t>Aeration and Plasticity of Fats</a:t>
            </a:r>
          </a:p>
        </p:txBody>
      </p:sp>
      <p:sp>
        <p:nvSpPr>
          <p:cNvPr id="14" name="Rectangle 13">
            <a:extLst>
              <a:ext uri="{FF2B5EF4-FFF2-40B4-BE49-F238E27FC236}">
                <a16:creationId xmlns:a16="http://schemas.microsoft.com/office/drawing/2014/main" id="{42A1CA4D-DDD6-9F4B-A479-05FD52FFA672}"/>
              </a:ext>
            </a:extLst>
          </p:cNvPr>
          <p:cNvSpPr/>
          <p:nvPr/>
        </p:nvSpPr>
        <p:spPr>
          <a:xfrm>
            <a:off x="7293414" y="58635"/>
            <a:ext cx="1789636" cy="6709529"/>
          </a:xfrm>
          <a:prstGeom prst="rect">
            <a:avLst/>
          </a:prstGeom>
          <a:solidFill>
            <a:schemeClr val="accent4">
              <a:lumMod val="20000"/>
              <a:lumOff val="80000"/>
            </a:schemeClr>
          </a:solidFill>
          <a:ln w="28575">
            <a:solidFill>
              <a:schemeClr val="accent4"/>
            </a:solidFill>
            <a:prstDash val="dash"/>
          </a:ln>
        </p:spPr>
        <p:txBody>
          <a:bodyPr wrap="square">
            <a:spAutoFit/>
          </a:bodyPr>
          <a:lstStyle/>
          <a:p>
            <a:pPr marL="0" lvl="1" algn="ctr" defTabSz="768111">
              <a:buClr>
                <a:srgbClr val="6E6F9E"/>
              </a:buClr>
            </a:pPr>
            <a:r>
              <a:rPr lang="en-GB" sz="1100" b="1" u="sng" dirty="0">
                <a:solidFill>
                  <a:prstClr val="black"/>
                </a:solidFill>
                <a:latin typeface="Comic Sans MS" panose="030F0702030302020204" pitchFamily="66" charset="0"/>
                <a:cs typeface="Arial" panose="020B0604020202020204" pitchFamily="34" charset="0"/>
              </a:rPr>
              <a:t>Weekly Tasks</a:t>
            </a:r>
          </a:p>
          <a:p>
            <a:pPr marL="0" lvl="1" defTabSz="768111">
              <a:buClr>
                <a:srgbClr val="6E6F9E"/>
              </a:buClr>
            </a:pPr>
            <a:endParaRPr lang="en-GB" sz="1100" b="1" u="sng" dirty="0">
              <a:solidFill>
                <a:prstClr val="black"/>
              </a:solidFill>
              <a:latin typeface="Comic Sans MS" panose="030F0702030302020204" pitchFamily="66" charset="0"/>
              <a:cs typeface="Arial" panose="020B0604020202020204" pitchFamily="34" charset="0"/>
            </a:endParaRPr>
          </a:p>
          <a:p>
            <a:pPr marL="0" lvl="1" defTabSz="768111">
              <a:spcAft>
                <a:spcPts val="857"/>
              </a:spcAft>
              <a:buClr>
                <a:srgbClr val="6E6F9E"/>
              </a:buClr>
            </a:pPr>
            <a:r>
              <a:rPr lang="en-GB" sz="1100" b="1" dirty="0">
                <a:solidFill>
                  <a:prstClr val="black"/>
                </a:solidFill>
                <a:latin typeface="Comic Sans MS" panose="030F0702030302020204" pitchFamily="66" charset="0"/>
                <a:cs typeface="Arial" panose="020B0604020202020204" pitchFamily="34" charset="0"/>
              </a:rPr>
              <a:t>Week 1 </a:t>
            </a:r>
            <a:r>
              <a:rPr lang="en-GB" sz="1100" dirty="0">
                <a:solidFill>
                  <a:prstClr val="black"/>
                </a:solidFill>
                <a:latin typeface="Comic Sans MS" panose="030F0702030302020204" pitchFamily="66" charset="0"/>
                <a:cs typeface="Arial" panose="020B0604020202020204" pitchFamily="34" charset="0"/>
              </a:rPr>
              <a:t>– Make revision cards for the functional properties of carbohydrates (dextrinisation and caramelisation)</a:t>
            </a:r>
          </a:p>
          <a:p>
            <a:pPr marL="0" lvl="1" defTabSz="768111">
              <a:spcAft>
                <a:spcPts val="857"/>
              </a:spcAft>
              <a:buClr>
                <a:srgbClr val="6E6F9E"/>
              </a:buClr>
            </a:pPr>
            <a:r>
              <a:rPr lang="en-GB" sz="1100" b="1" dirty="0">
                <a:solidFill>
                  <a:prstClr val="black"/>
                </a:solidFill>
                <a:latin typeface="Comic Sans MS" panose="030F0702030302020204" pitchFamily="66" charset="0"/>
                <a:cs typeface="Arial" panose="020B0604020202020204" pitchFamily="34" charset="0"/>
              </a:rPr>
              <a:t>Week 2 </a:t>
            </a:r>
            <a:r>
              <a:rPr lang="en-GB" sz="1100" dirty="0">
                <a:solidFill>
                  <a:prstClr val="black"/>
                </a:solidFill>
                <a:latin typeface="Comic Sans MS" panose="030F0702030302020204" pitchFamily="66" charset="0"/>
                <a:cs typeface="Arial" panose="020B0604020202020204" pitchFamily="34" charset="0"/>
              </a:rPr>
              <a:t>– Make revision cards for the functional properties of proteins (denaturation and coagulation).</a:t>
            </a:r>
          </a:p>
          <a:p>
            <a:pPr marL="0" lvl="1" defTabSz="768111">
              <a:spcAft>
                <a:spcPts val="857"/>
              </a:spcAft>
              <a:buClr>
                <a:srgbClr val="6E6F9E"/>
              </a:buClr>
            </a:pPr>
            <a:r>
              <a:rPr lang="en-GB" sz="1100" b="1" dirty="0">
                <a:solidFill>
                  <a:prstClr val="black"/>
                </a:solidFill>
                <a:latin typeface="Comic Sans MS" panose="030F0702030302020204" pitchFamily="66" charset="0"/>
                <a:cs typeface="Arial" panose="020B0604020202020204" pitchFamily="34" charset="0"/>
              </a:rPr>
              <a:t>Week 3 </a:t>
            </a:r>
            <a:r>
              <a:rPr lang="en-GB" sz="1100" dirty="0">
                <a:solidFill>
                  <a:prstClr val="black"/>
                </a:solidFill>
                <a:latin typeface="Comic Sans MS" panose="030F0702030302020204" pitchFamily="66" charset="0"/>
                <a:cs typeface="Arial" panose="020B0604020202020204" pitchFamily="34" charset="0"/>
              </a:rPr>
              <a:t>– Make revision cards for the functional properties of fats (aeration and plasticity).</a:t>
            </a:r>
            <a:endParaRPr lang="en-GB" sz="1100" b="1" dirty="0">
              <a:solidFill>
                <a:prstClr val="black"/>
              </a:solidFill>
              <a:latin typeface="Comic Sans MS" panose="030F0702030302020204" pitchFamily="66" charset="0"/>
              <a:cs typeface="Arial" panose="020B0604020202020204" pitchFamily="34" charset="0"/>
            </a:endParaRPr>
          </a:p>
          <a:p>
            <a:pPr marL="0" lvl="1" defTabSz="768111">
              <a:spcAft>
                <a:spcPts val="857"/>
              </a:spcAft>
              <a:buClr>
                <a:srgbClr val="6E6F9E"/>
              </a:buClr>
            </a:pPr>
            <a:r>
              <a:rPr lang="en-GB" sz="1100" b="1" dirty="0">
                <a:solidFill>
                  <a:prstClr val="black"/>
                </a:solidFill>
                <a:latin typeface="Comic Sans MS" panose="030F0702030302020204" pitchFamily="66" charset="0"/>
                <a:cs typeface="Arial" panose="020B0604020202020204" pitchFamily="34" charset="0"/>
              </a:rPr>
              <a:t>Week 4</a:t>
            </a:r>
            <a:r>
              <a:rPr lang="en-GB" sz="1100" dirty="0">
                <a:solidFill>
                  <a:prstClr val="black"/>
                </a:solidFill>
                <a:latin typeface="Comic Sans MS" panose="030F0702030302020204" pitchFamily="66" charset="0"/>
                <a:cs typeface="Arial" panose="020B0604020202020204" pitchFamily="34" charset="0"/>
              </a:rPr>
              <a:t> – Research the plasticity  of fats and how it effects the texture of baked foods.</a:t>
            </a:r>
          </a:p>
          <a:p>
            <a:pPr marL="0" lvl="1" defTabSz="768111">
              <a:spcAft>
                <a:spcPts val="857"/>
              </a:spcAft>
              <a:buClr>
                <a:srgbClr val="6E6F9E"/>
              </a:buClr>
            </a:pPr>
            <a:r>
              <a:rPr lang="en-GB" sz="1100" b="1" dirty="0">
                <a:solidFill>
                  <a:prstClr val="black"/>
                </a:solidFill>
                <a:latin typeface="Comic Sans MS" panose="030F0702030302020204" pitchFamily="66" charset="0"/>
                <a:cs typeface="Arial" panose="020B0604020202020204" pitchFamily="34" charset="0"/>
              </a:rPr>
              <a:t>Week 5</a:t>
            </a:r>
            <a:r>
              <a:rPr lang="en-GB" sz="1100" dirty="0">
                <a:solidFill>
                  <a:prstClr val="black"/>
                </a:solidFill>
                <a:latin typeface="Comic Sans MS" panose="030F0702030302020204" pitchFamily="66" charset="0"/>
                <a:cs typeface="Arial" panose="020B0604020202020204" pitchFamily="34" charset="0"/>
              </a:rPr>
              <a:t> – Link each functional property with at least 2 food products. E.g. dextrinisation – toast.</a:t>
            </a:r>
          </a:p>
          <a:p>
            <a:pPr marL="0" lvl="1" defTabSz="768111">
              <a:spcAft>
                <a:spcPts val="857"/>
              </a:spcAft>
              <a:buClr>
                <a:srgbClr val="6E6F9E"/>
              </a:buClr>
            </a:pPr>
            <a:r>
              <a:rPr lang="en-GB" sz="1100" b="1" dirty="0">
                <a:solidFill>
                  <a:prstClr val="black"/>
                </a:solidFill>
                <a:latin typeface="Comic Sans MS" panose="030F0702030302020204" pitchFamily="66" charset="0"/>
                <a:cs typeface="Arial" panose="020B0604020202020204" pitchFamily="34" charset="0"/>
              </a:rPr>
              <a:t>Week 6</a:t>
            </a:r>
            <a:r>
              <a:rPr lang="en-GB" sz="1100" dirty="0">
                <a:solidFill>
                  <a:prstClr val="black"/>
                </a:solidFill>
                <a:latin typeface="Comic Sans MS" panose="030F0702030302020204" pitchFamily="66" charset="0"/>
                <a:cs typeface="Arial" panose="020B0604020202020204" pitchFamily="34" charset="0"/>
              </a:rPr>
              <a:t> –  Draw and label the denaturation and coagulation diagram in your book.</a:t>
            </a:r>
          </a:p>
          <a:p>
            <a:pPr marL="0" lvl="1" defTabSz="768111">
              <a:spcAft>
                <a:spcPts val="857"/>
              </a:spcAft>
              <a:buClr>
                <a:srgbClr val="6E6F9E"/>
              </a:buClr>
            </a:pPr>
            <a:r>
              <a:rPr lang="en-GB" sz="1100" b="1" dirty="0">
                <a:solidFill>
                  <a:prstClr val="black"/>
                </a:solidFill>
                <a:latin typeface="Comic Sans MS" panose="030F0702030302020204" pitchFamily="66" charset="0"/>
                <a:cs typeface="Arial" panose="020B0604020202020204" pitchFamily="34" charset="0"/>
              </a:rPr>
              <a:t>Week 7 </a:t>
            </a:r>
            <a:r>
              <a:rPr lang="en-GB" sz="1100" dirty="0">
                <a:solidFill>
                  <a:prstClr val="black"/>
                </a:solidFill>
                <a:latin typeface="Comic Sans MS" panose="030F0702030302020204" pitchFamily="66" charset="0"/>
                <a:cs typeface="Arial" panose="020B0604020202020204" pitchFamily="34" charset="0"/>
              </a:rPr>
              <a:t>– Discuss how each functional property affects the final product when baking a sponge cake.</a:t>
            </a:r>
          </a:p>
        </p:txBody>
      </p:sp>
      <p:sp>
        <p:nvSpPr>
          <p:cNvPr id="17" name="Rectangle 16">
            <a:extLst>
              <a:ext uri="{FF2B5EF4-FFF2-40B4-BE49-F238E27FC236}">
                <a16:creationId xmlns:a16="http://schemas.microsoft.com/office/drawing/2014/main" id="{9CFA5C22-3DC7-CB44-A87D-360502B70DC9}"/>
              </a:ext>
            </a:extLst>
          </p:cNvPr>
          <p:cNvSpPr/>
          <p:nvPr/>
        </p:nvSpPr>
        <p:spPr>
          <a:xfrm>
            <a:off x="3784581" y="4084224"/>
            <a:ext cx="3414710" cy="2677656"/>
          </a:xfrm>
          <a:prstGeom prst="rect">
            <a:avLst/>
          </a:prstGeom>
          <a:solidFill>
            <a:schemeClr val="accent2">
              <a:lumMod val="20000"/>
              <a:lumOff val="80000"/>
            </a:schemeClr>
          </a:solidFill>
          <a:ln w="28575">
            <a:solidFill>
              <a:srgbClr val="FF0000"/>
            </a:solidFill>
            <a:prstDash val="dash"/>
          </a:ln>
        </p:spPr>
        <p:txBody>
          <a:bodyPr wrap="square">
            <a:spAutoFit/>
          </a:bodyPr>
          <a:lstStyle/>
          <a:p>
            <a:pPr algn="ctr" defTabSz="768111"/>
            <a:r>
              <a:rPr lang="en-US" sz="1400" b="1" u="sng" dirty="0">
                <a:solidFill>
                  <a:prstClr val="black"/>
                </a:solidFill>
              </a:rPr>
              <a:t>Fats</a:t>
            </a:r>
          </a:p>
          <a:p>
            <a:pPr algn="ctr" defTabSz="768111"/>
            <a:endParaRPr lang="en-US" sz="1400" u="sng" dirty="0">
              <a:solidFill>
                <a:prstClr val="black"/>
              </a:solidFill>
            </a:endParaRPr>
          </a:p>
          <a:p>
            <a:r>
              <a:rPr lang="en-GB" sz="1400" b="1" dirty="0">
                <a:solidFill>
                  <a:srgbClr val="000000"/>
                </a:solidFill>
                <a:ea typeface="MS Mincho" panose="02020609040205080304" pitchFamily="49" charset="-128"/>
                <a:cs typeface="Times New Roman" panose="02020603050405020304" pitchFamily="18" charset="0"/>
              </a:rPr>
              <a:t>Aeration: </a:t>
            </a:r>
            <a:r>
              <a:rPr lang="en-GB" sz="1400" dirty="0">
                <a:ea typeface="MS Mincho" panose="02020609040205080304" pitchFamily="49" charset="-128"/>
                <a:cs typeface="Times New Roman" panose="02020603050405020304" pitchFamily="18" charset="0"/>
              </a:rPr>
              <a:t>Products such as creamed cakes need air incorporated into the mixture in order to give a well-risen texture. This is achieved by creaming a fat, such as butter or baking spread, with sugar. Small bubbles of air are incorporated and form a stable foam.</a:t>
            </a:r>
          </a:p>
          <a:p>
            <a:endParaRPr lang="en-GB" sz="1400" dirty="0">
              <a:ea typeface="MS Mincho" panose="02020609040205080304" pitchFamily="49" charset="-128"/>
              <a:cs typeface="Times New Roman" panose="02020603050405020304" pitchFamily="18" charset="0"/>
            </a:endParaRPr>
          </a:p>
          <a:p>
            <a:r>
              <a:rPr lang="en-GB" sz="1400" b="1" dirty="0"/>
              <a:t>Plasticity: </a:t>
            </a:r>
            <a:r>
              <a:rPr lang="en-GB" sz="1400" dirty="0"/>
              <a:t>Fats do not melt at fixed temperatures, but over a range. This property is called plasticity.</a:t>
            </a:r>
            <a:endParaRPr lang="en-US" sz="1200" u="sng" dirty="0">
              <a:solidFill>
                <a:prstClr val="black"/>
              </a:solidFill>
              <a:latin typeface="Comic Sans MS"/>
            </a:endParaRPr>
          </a:p>
        </p:txBody>
      </p:sp>
      <p:sp>
        <p:nvSpPr>
          <p:cNvPr id="18" name="Title 1">
            <a:extLst>
              <a:ext uri="{FF2B5EF4-FFF2-40B4-BE49-F238E27FC236}">
                <a16:creationId xmlns:a16="http://schemas.microsoft.com/office/drawing/2014/main" id="{E05B62B4-D93E-9642-904D-49B1382047EC}"/>
              </a:ext>
            </a:extLst>
          </p:cNvPr>
          <p:cNvSpPr txBox="1">
            <a:spLocks/>
          </p:cNvSpPr>
          <p:nvPr/>
        </p:nvSpPr>
        <p:spPr>
          <a:xfrm>
            <a:off x="60950" y="85219"/>
            <a:ext cx="8955384" cy="274183"/>
          </a:xfrm>
          <a:prstGeom prst="rect">
            <a:avLst/>
          </a:prstGeom>
        </p:spPr>
        <p:txBody>
          <a:bodyPr vert="horz" lIns="65314" tIns="32657" rIns="65314" bIns="32657" rtlCol="0" anchor="ctr">
            <a:noAutofit/>
          </a:bodyPr>
          <a:lstStyle>
            <a:lvl1pPr algn="l" defTabSz="1280160" rtl="0" eaLnBrk="1" latinLnBrk="0" hangingPunct="1">
              <a:lnSpc>
                <a:spcPct val="90000"/>
              </a:lnSpc>
              <a:spcBef>
                <a:spcPct val="0"/>
              </a:spcBef>
              <a:buNone/>
              <a:defRPr sz="6160" kern="1200">
                <a:solidFill>
                  <a:schemeClr val="tx1"/>
                </a:solidFill>
                <a:latin typeface="+mj-lt"/>
                <a:ea typeface="+mj-ea"/>
                <a:cs typeface="+mj-cs"/>
              </a:defRPr>
            </a:lvl1pPr>
          </a:lstStyle>
          <a:p>
            <a:pPr defTabSz="914418"/>
            <a:r>
              <a:rPr lang="en-GB" sz="1500" u="sng" dirty="0">
                <a:solidFill>
                  <a:prstClr val="black"/>
                </a:solidFill>
                <a:latin typeface="Comic Sans MS"/>
              </a:rPr>
              <a:t>Functional Properties of Food – Year 9</a:t>
            </a:r>
          </a:p>
        </p:txBody>
      </p:sp>
      <p:pic>
        <p:nvPicPr>
          <p:cNvPr id="3074" name="Picture 2">
            <a:extLst>
              <a:ext uri="{FF2B5EF4-FFF2-40B4-BE49-F238E27FC236}">
                <a16:creationId xmlns:a16="http://schemas.microsoft.com/office/drawing/2014/main" id="{D3D0546B-D116-F042-9B8B-349C65EB19C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28961"/>
          <a:stretch/>
        </p:blipFill>
        <p:spPr bwMode="auto">
          <a:xfrm>
            <a:off x="3937927" y="1729375"/>
            <a:ext cx="3093938" cy="832632"/>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scienceyoucaneat - Twitter Search / Twitter">
            <a:extLst>
              <a:ext uri="{FF2B5EF4-FFF2-40B4-BE49-F238E27FC236}">
                <a16:creationId xmlns:a16="http://schemas.microsoft.com/office/drawing/2014/main" id="{A9DEB10A-F546-3944-A7DB-38835710481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6855" b="34101"/>
          <a:stretch/>
        </p:blipFill>
        <p:spPr bwMode="auto">
          <a:xfrm>
            <a:off x="188617" y="4565967"/>
            <a:ext cx="1877507" cy="961389"/>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ow to Caramelize Sugar: Dry vs Wet Method - FoodCrumbles">
            <a:extLst>
              <a:ext uri="{FF2B5EF4-FFF2-40B4-BE49-F238E27FC236}">
                <a16:creationId xmlns:a16="http://schemas.microsoft.com/office/drawing/2014/main" id="{75F19BB4-4EA9-3642-9F21-838783324F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1997" y="4565966"/>
            <a:ext cx="1442085" cy="961390"/>
          </a:xfrm>
          <a:prstGeom prst="rect">
            <a:avLst/>
          </a:prstGeom>
          <a:noFill/>
          <a:extLst>
            <a:ext uri="{909E8E84-426E-40DD-AFC4-6F175D3DCCD1}">
              <a14:hiddenFill xmlns:a14="http://schemas.microsoft.com/office/drawing/2010/main">
                <a:solidFill>
                  <a:srgbClr val="FFFFFF"/>
                </a:solidFill>
              </a14:hiddenFill>
            </a:ext>
          </a:extLst>
        </p:spPr>
      </p:pic>
      <p:cxnSp>
        <p:nvCxnSpPr>
          <p:cNvPr id="20" name="Straight Arrow Connector 19">
            <a:extLst>
              <a:ext uri="{FF2B5EF4-FFF2-40B4-BE49-F238E27FC236}">
                <a16:creationId xmlns:a16="http://schemas.microsoft.com/office/drawing/2014/main" id="{DB9ED7B6-E8C6-944A-9D4A-59DCA4FA0364}"/>
              </a:ext>
            </a:extLst>
          </p:cNvPr>
          <p:cNvCxnSpPr>
            <a:cxnSpLocks/>
          </p:cNvCxnSpPr>
          <p:nvPr/>
        </p:nvCxnSpPr>
        <p:spPr>
          <a:xfrm flipV="1">
            <a:off x="4932608" y="1729375"/>
            <a:ext cx="0" cy="3308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0A690515-B67D-BC4E-B6EE-403A2307C66F}"/>
              </a:ext>
            </a:extLst>
          </p:cNvPr>
          <p:cNvCxnSpPr>
            <a:cxnSpLocks/>
          </p:cNvCxnSpPr>
          <p:nvPr/>
        </p:nvCxnSpPr>
        <p:spPr>
          <a:xfrm>
            <a:off x="6347138" y="2401447"/>
            <a:ext cx="0" cy="3493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951877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380</TotalTime>
  <Words>1310</Words>
  <Application>Microsoft Office PowerPoint</Application>
  <PresentationFormat>On-screen Show (4:3)</PresentationFormat>
  <Paragraphs>121</Paragraphs>
  <Slides>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vt:i4>
      </vt:variant>
    </vt:vector>
  </HeadingPairs>
  <TitlesOfParts>
    <vt:vector size="12" baseType="lpstr">
      <vt:lpstr>MS Mincho</vt:lpstr>
      <vt:lpstr>Arial</vt:lpstr>
      <vt:lpstr>Calibri</vt:lpstr>
      <vt:lpstr>Calibri Light</vt:lpstr>
      <vt:lpstr>Comic Sans MS</vt:lpstr>
      <vt:lpstr>ReithSans</vt:lpstr>
      <vt:lpstr>Times New Roman</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 Thomas</dc:creator>
  <cp:lastModifiedBy>Thomas Nicol</cp:lastModifiedBy>
  <cp:revision>2</cp:revision>
  <dcterms:created xsi:type="dcterms:W3CDTF">2022-10-14T09:26:04Z</dcterms:created>
  <dcterms:modified xsi:type="dcterms:W3CDTF">2023-02-09T11:35:33Z</dcterms:modified>
</cp:coreProperties>
</file>