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6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1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3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8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4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6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81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2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1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9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466E-7E2B-4279-AD60-FA45F051A684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2E063-9AC5-4647-8852-A97D95F2A3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6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Image result for distance time graph">
            <a:extLst>
              <a:ext uri="{FF2B5EF4-FFF2-40B4-BE49-F238E27FC236}">
                <a16:creationId xmlns:a16="http://schemas.microsoft.com/office/drawing/2014/main" id="{5D37EBBF-AD37-404B-8BAB-7E346857B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521" y="3429000"/>
            <a:ext cx="4156590" cy="293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0BDFAB-9D4B-4052-9998-68AAF7240037}"/>
              </a:ext>
            </a:extLst>
          </p:cNvPr>
          <p:cNvSpPr txBox="1"/>
          <p:nvPr/>
        </p:nvSpPr>
        <p:spPr>
          <a:xfrm>
            <a:off x="157969" y="154627"/>
            <a:ext cx="5114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Year 8 Motion Knowledge Organiser</a:t>
            </a:r>
            <a:endParaRPr lang="en-GB" sz="2400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533CF0-42A1-4CE1-B5E1-E4113DB2A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781068"/>
              </p:ext>
            </p:extLst>
          </p:nvPr>
        </p:nvGraphicFramePr>
        <p:xfrm>
          <a:off x="5417314" y="160642"/>
          <a:ext cx="4156590" cy="3134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551">
                  <a:extLst>
                    <a:ext uri="{9D8B030D-6E8A-4147-A177-3AD203B41FA5}">
                      <a16:colId xmlns:a16="http://schemas.microsoft.com/office/drawing/2014/main" val="148723141"/>
                    </a:ext>
                  </a:extLst>
                </a:gridCol>
                <a:gridCol w="1462918">
                  <a:extLst>
                    <a:ext uri="{9D8B030D-6E8A-4147-A177-3AD203B41FA5}">
                      <a16:colId xmlns:a16="http://schemas.microsoft.com/office/drawing/2014/main" val="1678560854"/>
                    </a:ext>
                  </a:extLst>
                </a:gridCol>
                <a:gridCol w="1305121">
                  <a:extLst>
                    <a:ext uri="{9D8B030D-6E8A-4147-A177-3AD203B41FA5}">
                      <a16:colId xmlns:a16="http://schemas.microsoft.com/office/drawing/2014/main" val="1328883037"/>
                    </a:ext>
                  </a:extLst>
                </a:gridCol>
              </a:tblGrid>
              <a:tr h="256690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4. D/T graph keywords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6737"/>
                  </a:ext>
                </a:extLst>
              </a:tr>
              <a:tr h="54625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Keyword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Meaning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Position on distance time graph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8592588"/>
                  </a:ext>
                </a:extLst>
              </a:tr>
              <a:tr h="35839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Accelerate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Speeding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831325"/>
                  </a:ext>
                </a:extLst>
              </a:tr>
              <a:tr h="35839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Decelerate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Slowing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66522"/>
                  </a:ext>
                </a:extLst>
              </a:tr>
              <a:tr h="52415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Constant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Staying the same 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636093"/>
                  </a:ext>
                </a:extLst>
              </a:tr>
              <a:tr h="35839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Stationary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Not moving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680500"/>
                  </a:ext>
                </a:extLst>
              </a:tr>
              <a:tr h="730067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Speed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Distance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 covered in a certain time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steepness of the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50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8F0B9B-F874-4B44-B4F8-A0F5895B67BE}"/>
              </a:ext>
            </a:extLst>
          </p:cNvPr>
          <p:cNvSpPr txBox="1"/>
          <p:nvPr/>
        </p:nvSpPr>
        <p:spPr>
          <a:xfrm>
            <a:off x="6497405" y="4707045"/>
            <a:ext cx="49355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3</a:t>
            </a:r>
          </a:p>
          <a:p>
            <a:endParaRPr lang="en-GB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271200-228C-43EB-9A37-A7B91FE804F3}"/>
              </a:ext>
            </a:extLst>
          </p:cNvPr>
          <p:cNvSpPr txBox="1"/>
          <p:nvPr/>
        </p:nvSpPr>
        <p:spPr>
          <a:xfrm>
            <a:off x="6770822" y="4096376"/>
            <a:ext cx="49638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3</a:t>
            </a:r>
          </a:p>
          <a:p>
            <a:endParaRPr lang="en-GB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4DBC25-3118-43AE-8153-EFF78FBD166B}"/>
              </a:ext>
            </a:extLst>
          </p:cNvPr>
          <p:cNvSpPr txBox="1"/>
          <p:nvPr/>
        </p:nvSpPr>
        <p:spPr>
          <a:xfrm>
            <a:off x="7079449" y="4660879"/>
            <a:ext cx="695003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3FBBF5-04DE-4640-A7DC-EC78E56A3137}"/>
              </a:ext>
            </a:extLst>
          </p:cNvPr>
          <p:cNvSpPr txBox="1"/>
          <p:nvPr/>
        </p:nvSpPr>
        <p:spPr>
          <a:xfrm>
            <a:off x="8459903" y="4031424"/>
            <a:ext cx="5061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37C7E-3DF3-4AB4-8197-8F0C36591538}"/>
              </a:ext>
            </a:extLst>
          </p:cNvPr>
          <p:cNvSpPr txBox="1"/>
          <p:nvPr/>
        </p:nvSpPr>
        <p:spPr>
          <a:xfrm>
            <a:off x="5991235" y="3900619"/>
            <a:ext cx="506170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E6271B1-8542-4D49-B5C1-84B3AA2E7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90680"/>
              </p:ext>
            </p:extLst>
          </p:nvPr>
        </p:nvGraphicFramePr>
        <p:xfrm>
          <a:off x="143514" y="605710"/>
          <a:ext cx="5114260" cy="13636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9984">
                  <a:extLst>
                    <a:ext uri="{9D8B030D-6E8A-4147-A177-3AD203B41FA5}">
                      <a16:colId xmlns:a16="http://schemas.microsoft.com/office/drawing/2014/main" val="808576426"/>
                    </a:ext>
                  </a:extLst>
                </a:gridCol>
                <a:gridCol w="3854276">
                  <a:extLst>
                    <a:ext uri="{9D8B030D-6E8A-4147-A177-3AD203B41FA5}">
                      <a16:colId xmlns:a16="http://schemas.microsoft.com/office/drawing/2014/main" val="1553816198"/>
                    </a:ext>
                  </a:extLst>
                </a:gridCol>
              </a:tblGrid>
              <a:tr h="340919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1. Keywords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19151"/>
                  </a:ext>
                </a:extLst>
              </a:tr>
              <a:tr h="34091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Distance ÷ time. Scalar quantity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495214"/>
                  </a:ext>
                </a:extLst>
              </a:tr>
              <a:tr h="34091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Distance (in a certain direction) ÷ time. Vector 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744435"/>
                  </a:ext>
                </a:extLst>
              </a:tr>
              <a:tr h="340919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How far and object moves. Scalar 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2129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9DB8B0-8639-46DE-A192-5556A47CC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870602"/>
              </p:ext>
            </p:extLst>
          </p:nvPr>
        </p:nvGraphicFramePr>
        <p:xfrm>
          <a:off x="143514" y="2210921"/>
          <a:ext cx="5114260" cy="1578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7130">
                  <a:extLst>
                    <a:ext uri="{9D8B030D-6E8A-4147-A177-3AD203B41FA5}">
                      <a16:colId xmlns:a16="http://schemas.microsoft.com/office/drawing/2014/main" val="2954505387"/>
                    </a:ext>
                  </a:extLst>
                </a:gridCol>
                <a:gridCol w="2557130">
                  <a:extLst>
                    <a:ext uri="{9D8B030D-6E8A-4147-A177-3AD203B41FA5}">
                      <a16:colId xmlns:a16="http://schemas.microsoft.com/office/drawing/2014/main" val="899494970"/>
                    </a:ext>
                  </a:extLst>
                </a:gridCol>
              </a:tblGrid>
              <a:tr h="315794">
                <a:tc gridSpan="2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2. Typical speeds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147294"/>
                  </a:ext>
                </a:extLst>
              </a:tr>
              <a:tr h="31579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Walking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1.5 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0697"/>
                  </a:ext>
                </a:extLst>
              </a:tr>
              <a:tr h="31579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Running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 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492560"/>
                  </a:ext>
                </a:extLst>
              </a:tr>
              <a:tr h="31579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 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204070"/>
                  </a:ext>
                </a:extLst>
              </a:tr>
              <a:tr h="315794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330 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1242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C0E72D8-0716-415B-80DD-1E50227B0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55907"/>
              </p:ext>
            </p:extLst>
          </p:nvPr>
        </p:nvGraphicFramePr>
        <p:xfrm>
          <a:off x="143514" y="4031425"/>
          <a:ext cx="5114259" cy="2398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2625">
                  <a:extLst>
                    <a:ext uri="{9D8B030D-6E8A-4147-A177-3AD203B41FA5}">
                      <a16:colId xmlns:a16="http://schemas.microsoft.com/office/drawing/2014/main" val="2741256572"/>
                    </a:ext>
                  </a:extLst>
                </a:gridCol>
                <a:gridCol w="1554847">
                  <a:extLst>
                    <a:ext uri="{9D8B030D-6E8A-4147-A177-3AD203B41FA5}">
                      <a16:colId xmlns:a16="http://schemas.microsoft.com/office/drawing/2014/main" val="3167666305"/>
                    </a:ext>
                  </a:extLst>
                </a:gridCol>
                <a:gridCol w="2176787">
                  <a:extLst>
                    <a:ext uri="{9D8B030D-6E8A-4147-A177-3AD203B41FA5}">
                      <a16:colId xmlns:a16="http://schemas.microsoft.com/office/drawing/2014/main" val="3057873050"/>
                    </a:ext>
                  </a:extLst>
                </a:gridCol>
              </a:tblGrid>
              <a:tr h="380798">
                <a:tc gridSpan="3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3. Calculating speed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499282"/>
                  </a:ext>
                </a:extLst>
              </a:tr>
              <a:tr h="3807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Calculated by..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74428"/>
                  </a:ext>
                </a:extLst>
              </a:tr>
              <a:tr h="38079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Century Gothic" panose="020B0502020202020204" pitchFamily="34" charset="0"/>
                        </a:rPr>
                        <a:t>s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Distance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= speed 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x time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5802"/>
                  </a:ext>
                </a:extLst>
              </a:tr>
              <a:tr h="38079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Speed/Velocity (m/s)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= distance ÷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23700"/>
                  </a:ext>
                </a:extLst>
              </a:tr>
              <a:tr h="39797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Time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= distance ÷ speed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663705"/>
                  </a:ext>
                </a:extLst>
              </a:tr>
              <a:tr h="477532"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Century Gothic" panose="020B0502020202020204" pitchFamily="34" charset="0"/>
                        </a:rPr>
                        <a:t>s </a:t>
                      </a:r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 v 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405350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2873489D-1032-4738-B823-C817D683875A}"/>
              </a:ext>
            </a:extLst>
          </p:cNvPr>
          <p:cNvSpPr/>
          <p:nvPr/>
        </p:nvSpPr>
        <p:spPr>
          <a:xfrm>
            <a:off x="5417313" y="3295384"/>
            <a:ext cx="4156591" cy="3134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66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4EBF718-1271-4D7F-963D-2A495228448B}"/>
              </a:ext>
            </a:extLst>
          </p:cNvPr>
          <p:cNvSpPr txBox="1"/>
          <p:nvPr/>
        </p:nvSpPr>
        <p:spPr>
          <a:xfrm>
            <a:off x="6561760" y="302809"/>
            <a:ext cx="3015135" cy="2516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u="sng" dirty="0">
                <a:latin typeface="Century Gothic" panose="020B0502020202020204" pitchFamily="34" charset="0"/>
              </a:rPr>
              <a:t>Moments</a:t>
            </a:r>
          </a:p>
          <a:p>
            <a:endParaRPr lang="en-GB" sz="1050" u="sng" dirty="0">
              <a:latin typeface="Century Gothic" panose="020B0502020202020204" pitchFamily="34" charset="0"/>
            </a:endParaRPr>
          </a:p>
          <a:p>
            <a:r>
              <a:rPr lang="en-GB" sz="1050" dirty="0">
                <a:latin typeface="Century Gothic" panose="020B0502020202020204" pitchFamily="34" charset="0"/>
              </a:rPr>
              <a:t>1.To calculate a moment you need to know: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Century Gothic" panose="020B0502020202020204" pitchFamily="34" charset="0"/>
              </a:rPr>
              <a:t>How much force is being applied (</a:t>
            </a:r>
            <a:r>
              <a:rPr lang="en-GB" sz="1050" dirty="0" err="1">
                <a:latin typeface="Century Gothic" panose="020B0502020202020204" pitchFamily="34" charset="0"/>
              </a:rPr>
              <a:t>Newtons</a:t>
            </a:r>
            <a:r>
              <a:rPr lang="en-GB" sz="1050" dirty="0">
                <a:latin typeface="Century Gothic" panose="020B0502020202020204" pitchFamily="34" charset="0"/>
              </a:rPr>
              <a:t>, N)</a:t>
            </a:r>
          </a:p>
          <a:p>
            <a:pPr marL="171450" indent="-171450">
              <a:buFontTx/>
              <a:buChar char="-"/>
            </a:pPr>
            <a:r>
              <a:rPr lang="en-GB" sz="1050" dirty="0">
                <a:latin typeface="Century Gothic" panose="020B0502020202020204" pitchFamily="34" charset="0"/>
              </a:rPr>
              <a:t>The distance from the pivot that the force is being applied (Meters, m)</a:t>
            </a:r>
          </a:p>
          <a:p>
            <a:endParaRPr lang="en-GB" sz="1050" dirty="0">
              <a:latin typeface="Century Gothic" panose="020B0502020202020204" pitchFamily="34" charset="0"/>
            </a:endParaRPr>
          </a:p>
          <a:p>
            <a:endParaRPr lang="en-GB" sz="1050" dirty="0">
              <a:latin typeface="Century Gothic" panose="020B0502020202020204" pitchFamily="34" charset="0"/>
            </a:endParaRPr>
          </a:p>
          <a:p>
            <a:r>
              <a:rPr lang="en-GB" sz="1050" dirty="0">
                <a:latin typeface="Century Gothic" panose="020B0502020202020204" pitchFamily="34" charset="0"/>
              </a:rPr>
              <a:t>2.The unit for moment is newton metre (Nm)</a:t>
            </a:r>
          </a:p>
          <a:p>
            <a:endParaRPr lang="en-GB" sz="1050" dirty="0">
              <a:latin typeface="Century Gothic" panose="020B0502020202020204" pitchFamily="34" charset="0"/>
            </a:endParaRPr>
          </a:p>
          <a:p>
            <a:r>
              <a:rPr lang="en-GB" sz="1050" dirty="0">
                <a:latin typeface="Century Gothic" panose="020B0502020202020204" pitchFamily="34" charset="0"/>
              </a:rPr>
              <a:t>3.A small force over a large distance can generate the same moment as a large force over a small distance.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F653B5-D5DA-4597-94BA-7139E7DCF63F}"/>
              </a:ext>
            </a:extLst>
          </p:cNvPr>
          <p:cNvSpPr txBox="1"/>
          <p:nvPr/>
        </p:nvSpPr>
        <p:spPr>
          <a:xfrm>
            <a:off x="6976239" y="1644390"/>
            <a:ext cx="2313435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Century Gothic" panose="020B0502020202020204" pitchFamily="34" charset="0"/>
              </a:rPr>
              <a:t>Moment = force x distance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DA9E2B7-5EDD-4383-94EF-2F4CD2EAF3E1}"/>
              </a:ext>
            </a:extLst>
          </p:cNvPr>
          <p:cNvGrpSpPr/>
          <p:nvPr/>
        </p:nvGrpSpPr>
        <p:grpSpPr>
          <a:xfrm>
            <a:off x="5839097" y="3905668"/>
            <a:ext cx="3947034" cy="1865746"/>
            <a:chOff x="6935558" y="38069"/>
            <a:chExt cx="2881907" cy="169285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EE9791A-8064-43EE-8F62-02EA2012C3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35558" y="38069"/>
              <a:ext cx="2652911" cy="1653818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DF59B8-807D-44F4-BB39-942A2A9BE31A}"/>
                </a:ext>
              </a:extLst>
            </p:cNvPr>
            <p:cNvSpPr/>
            <p:nvPr/>
          </p:nvSpPr>
          <p:spPr>
            <a:xfrm>
              <a:off x="7027607" y="1346800"/>
              <a:ext cx="1097457" cy="38412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Moment = 10 x 2</a:t>
              </a:r>
            </a:p>
            <a:p>
              <a:r>
                <a:rPr lang="en-GB" sz="105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                = 20Nm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80612F-64D4-41AA-B5D1-498F295CEFB0}"/>
                </a:ext>
              </a:extLst>
            </p:cNvPr>
            <p:cNvSpPr/>
            <p:nvPr/>
          </p:nvSpPr>
          <p:spPr>
            <a:xfrm>
              <a:off x="8791159" y="1346800"/>
              <a:ext cx="1026306" cy="38412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Moment = 20 x 1</a:t>
              </a:r>
            </a:p>
            <a:p>
              <a:r>
                <a:rPr lang="en-GB" sz="105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                 = 20Nm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E597C30-3A10-414F-A063-CBF6C81B718A}"/>
                </a:ext>
              </a:extLst>
            </p:cNvPr>
            <p:cNvSpPr/>
            <p:nvPr/>
          </p:nvSpPr>
          <p:spPr>
            <a:xfrm>
              <a:off x="8262013" y="1442517"/>
              <a:ext cx="422786" cy="1926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Pivot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DD5236A-5C52-4B10-A638-CDB24B965C3D}"/>
              </a:ext>
            </a:extLst>
          </p:cNvPr>
          <p:cNvSpPr txBox="1"/>
          <p:nvPr/>
        </p:nvSpPr>
        <p:spPr>
          <a:xfrm>
            <a:off x="6561759" y="302808"/>
            <a:ext cx="3015135" cy="2539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7. Moments: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D9F6DE9-2047-49A5-A718-6A2880A6B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4027" y="288826"/>
            <a:ext cx="2827733" cy="3293015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1AF4478-EC96-4EBE-A532-AF0EF5D8F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171468"/>
              </p:ext>
            </p:extLst>
          </p:nvPr>
        </p:nvGraphicFramePr>
        <p:xfrm>
          <a:off x="403748" y="277208"/>
          <a:ext cx="3330279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463">
                  <a:extLst>
                    <a:ext uri="{9D8B030D-6E8A-4147-A177-3AD203B41FA5}">
                      <a16:colId xmlns:a16="http://schemas.microsoft.com/office/drawing/2014/main" val="2741256572"/>
                    </a:ext>
                  </a:extLst>
                </a:gridCol>
                <a:gridCol w="1003672">
                  <a:extLst>
                    <a:ext uri="{9D8B030D-6E8A-4147-A177-3AD203B41FA5}">
                      <a16:colId xmlns:a16="http://schemas.microsoft.com/office/drawing/2014/main" val="3167666305"/>
                    </a:ext>
                  </a:extLst>
                </a:gridCol>
                <a:gridCol w="1469144">
                  <a:extLst>
                    <a:ext uri="{9D8B030D-6E8A-4147-A177-3AD203B41FA5}">
                      <a16:colId xmlns:a16="http://schemas.microsoft.com/office/drawing/2014/main" val="3057873050"/>
                    </a:ext>
                  </a:extLst>
                </a:gridCol>
              </a:tblGrid>
              <a:tr h="303443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Calculating pressure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499282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Calculated by..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474428"/>
                  </a:ext>
                </a:extLst>
              </a:tr>
              <a:tr h="30344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Force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= pressure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x area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05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Pressure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(Pa = 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N/m</a:t>
                      </a:r>
                      <a:r>
                        <a:rPr lang="en-GB" sz="1400" baseline="30000" dirty="0" smtClean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= force ÷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023700"/>
                  </a:ext>
                </a:extLst>
              </a:tr>
              <a:tr h="29936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Area (m</a:t>
                      </a:r>
                      <a:r>
                        <a:rPr lang="en-GB" sz="1400" baseline="300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)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= force ÷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663705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7FFA23DF-44A2-4D3C-BA81-2E5E91938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606" y="3031503"/>
            <a:ext cx="1898906" cy="710669"/>
          </a:xfrm>
          <a:prstGeom prst="rect">
            <a:avLst/>
          </a:prstGeom>
        </p:spPr>
      </p:pic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6AA0D12-C1B8-4C71-90E1-C7D82E210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382693"/>
              </p:ext>
            </p:extLst>
          </p:nvPr>
        </p:nvGraphicFramePr>
        <p:xfrm>
          <a:off x="403748" y="3905668"/>
          <a:ext cx="5300038" cy="2609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0008">
                  <a:extLst>
                    <a:ext uri="{9D8B030D-6E8A-4147-A177-3AD203B41FA5}">
                      <a16:colId xmlns:a16="http://schemas.microsoft.com/office/drawing/2014/main" val="1231495753"/>
                    </a:ext>
                  </a:extLst>
                </a:gridCol>
                <a:gridCol w="1060008">
                  <a:extLst>
                    <a:ext uri="{9D8B030D-6E8A-4147-A177-3AD203B41FA5}">
                      <a16:colId xmlns:a16="http://schemas.microsoft.com/office/drawing/2014/main" val="1668462295"/>
                    </a:ext>
                  </a:extLst>
                </a:gridCol>
                <a:gridCol w="3180022">
                  <a:extLst>
                    <a:ext uri="{9D8B030D-6E8A-4147-A177-3AD203B41FA5}">
                      <a16:colId xmlns:a16="http://schemas.microsoft.com/office/drawing/2014/main" val="3941686511"/>
                    </a:ext>
                  </a:extLst>
                </a:gridCol>
              </a:tblGrid>
              <a:tr h="400346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6. Pressure in gases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685828"/>
                  </a:ext>
                </a:extLst>
              </a:tr>
              <a:tr h="40696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Change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Effect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Reason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337357"/>
                  </a:ext>
                </a:extLst>
              </a:tr>
              <a:tr h="85721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Increase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Increase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More particles so more collisions </a:t>
                      </a: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Increase the force stretching the balloon until the forces balance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31411"/>
                  </a:ext>
                </a:extLst>
              </a:tr>
              <a:tr h="857219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Decrease pressure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Decrease volume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Less particles so less collision. </a:t>
                      </a:r>
                    </a:p>
                    <a:p>
                      <a:r>
                        <a:rPr lang="en-GB" sz="1400" dirty="0">
                          <a:latin typeface="Century Gothic" panose="020B0502020202020204" pitchFamily="34" charset="0"/>
                        </a:rPr>
                        <a:t>Decrease the force causing the balloon to contract until the forces balance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76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3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322</Words>
  <Application>Microsoft Office PowerPoint</Application>
  <PresentationFormat>A4 Paper (210x297 mm)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Berlin Sans FB Demi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Robbins</dc:creator>
  <cp:lastModifiedBy>Gash,David</cp:lastModifiedBy>
  <cp:revision>9</cp:revision>
  <dcterms:created xsi:type="dcterms:W3CDTF">2018-07-27T08:31:15Z</dcterms:created>
  <dcterms:modified xsi:type="dcterms:W3CDTF">2019-06-27T21:12:08Z</dcterms:modified>
</cp:coreProperties>
</file>